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6"/>
  </p:notesMasterIdLst>
  <p:handoutMasterIdLst>
    <p:handoutMasterId r:id="rId37"/>
  </p:handoutMasterIdLst>
  <p:sldIdLst>
    <p:sldId id="279" r:id="rId2"/>
    <p:sldId id="294" r:id="rId3"/>
    <p:sldId id="290" r:id="rId4"/>
    <p:sldId id="291" r:id="rId5"/>
    <p:sldId id="292" r:id="rId6"/>
    <p:sldId id="295" r:id="rId7"/>
    <p:sldId id="296" r:id="rId8"/>
    <p:sldId id="280" r:id="rId9"/>
    <p:sldId id="281" r:id="rId10"/>
    <p:sldId id="282" r:id="rId11"/>
    <p:sldId id="285" r:id="rId12"/>
    <p:sldId id="286" r:id="rId13"/>
    <p:sldId id="287" r:id="rId14"/>
    <p:sldId id="272" r:id="rId15"/>
    <p:sldId id="273"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4" r:id="rId30"/>
    <p:sldId id="275" r:id="rId31"/>
    <p:sldId id="276" r:id="rId32"/>
    <p:sldId id="277" r:id="rId33"/>
    <p:sldId id="270" r:id="rId34"/>
    <p:sldId id="27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varScale="1">
        <p:scale>
          <a:sx n="74" d="100"/>
          <a:sy n="74" d="100"/>
        </p:scale>
        <p:origin x="-69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8"/>
    </p:cViewPr>
  </p:sorterViewPr>
  <p:notesViewPr>
    <p:cSldViewPr>
      <p:cViewPr varScale="1">
        <p:scale>
          <a:sx n="60" d="100"/>
          <a:sy n="60" d="100"/>
        </p:scale>
        <p:origin x="-2490"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I:\&#1575;&#1587;&#1604;&#1575;&#1740;&#1583;&#1607;&#1575;&#1740;%20&#1578;&#1607;&#1585;&#1575;&#1606;\&#1606;&#1605;&#1608;&#1583;&#1575;&#1585;%20&#1605;&#1608;&#1575;&#1604;&#1740;&#1583;\&#1606;&#1605;&#1608;&#1583;&#1575;&#1585;&#1605;&#1608;&#1575;&#1604;&#1740;&#158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I:\&#1575;&#1587;&#1604;&#1575;&#1740;&#1583;&#1607;&#1575;&#1740;%20&#1578;&#1607;&#1585;&#1575;&#1606;\&#1606;&#1605;&#1608;&#1583;&#1575;&#1585;%20&#1605;&#1608;&#1575;&#1604;&#1740;&#1583;\&#1606;&#1605;&#1608;&#1583;&#1575;&#1585;&#1587;&#1586;&#1575;&#1585;&#1740;&#160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I:\&#1575;&#1587;&#1604;&#1575;&#1740;&#1583;&#1607;&#1575;&#1740;%20&#1578;&#1607;&#1585;&#1575;&#1606;\&#1606;&#1605;&#1608;&#1583;&#1575;&#1585;%20&#1605;&#1608;&#1575;&#1604;&#1740;&#1583;\12&#1606;&#1605;&#1608;&#1583;&#1575;&#1585;&#1605;&#1608;&#1575;&#1604;&#1740;&#158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I:\&#1575;&#1587;&#1604;&#1575;&#1740;&#1583;&#1607;&#1575;&#1740;%20&#1578;&#1607;&#1585;&#1575;&#1606;\&#1606;&#1605;&#1608;&#1583;&#1575;&#1585;%20&#1605;&#1608;&#1575;&#1604;&#1740;&#1583;\12&#1606;&#1605;&#1608;&#1583;&#1575;&#1585;&#1587;&#1586;&#1575;&#1585;&#1740;&#160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a-IR"/>
  <c:style val="39"/>
  <c:chart>
    <c:title>
      <c:tx>
        <c:rich>
          <a:bodyPr/>
          <a:lstStyle/>
          <a:p>
            <a:pPr>
              <a:defRPr lang="fa-IR" sz="3200">
                <a:solidFill>
                  <a:schemeClr val="dk1"/>
                </a:solidFill>
                <a:latin typeface="+mn-lt"/>
                <a:ea typeface="+mn-ea"/>
                <a:cs typeface="+mn-cs"/>
              </a:defRPr>
            </a:pPr>
            <a:r>
              <a:rPr lang="fa-IR" sz="2800" dirty="0">
                <a:solidFill>
                  <a:schemeClr val="dk1"/>
                </a:solidFill>
                <a:latin typeface="+mn-lt"/>
                <a:ea typeface="+mn-ea"/>
                <a:cs typeface="+mn-cs"/>
              </a:rPr>
              <a:t>نمودارمقایسه زایمانها درسال89 و90</a:t>
            </a:r>
            <a:endParaRPr lang="en-US" sz="2800" dirty="0">
              <a:solidFill>
                <a:schemeClr val="dk1"/>
              </a:solidFill>
              <a:latin typeface="+mn-lt"/>
              <a:ea typeface="+mn-ea"/>
              <a:cs typeface="+mn-cs"/>
            </a:endParaRPr>
          </a:p>
        </c:rich>
      </c:tx>
      <c:layout>
        <c:manualLayout>
          <c:xMode val="edge"/>
          <c:yMode val="edge"/>
          <c:x val="0.14067873388313384"/>
          <c:y val="0"/>
        </c:manualLayout>
      </c:layout>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title>
    <c:view3D>
      <c:rAngAx val="1"/>
    </c:view3D>
    <c:plotArea>
      <c:layout>
        <c:manualLayout>
          <c:layoutTarget val="inner"/>
          <c:xMode val="edge"/>
          <c:yMode val="edge"/>
          <c:x val="7.1046997598455813E-2"/>
          <c:y val="0.11318988769266049"/>
          <c:w val="0.85790600480308965"/>
          <c:h val="0.82093653140728529"/>
        </c:manualLayout>
      </c:layout>
      <c:bar3DChart>
        <c:barDir val="col"/>
        <c:grouping val="clustered"/>
        <c:ser>
          <c:idx val="0"/>
          <c:order val="0"/>
          <c:dLbls>
            <c:dLbl>
              <c:idx val="0"/>
              <c:layout>
                <c:manualLayout>
                  <c:x val="1.4571900510865624E-3"/>
                  <c:y val="-2.777777777777796E-2"/>
                </c:manualLayout>
              </c:layout>
              <c:tx>
                <c:rich>
                  <a:bodyPr/>
                  <a:lstStyle/>
                  <a:p>
                    <a:r>
                      <a:rPr lang="fa-IR" dirty="0" smtClean="0"/>
                      <a:t> </a:t>
                    </a:r>
                    <a:r>
                      <a:rPr lang="fa-IR" dirty="0"/>
                      <a:t>موالید10ماهه </a:t>
                    </a:r>
                    <a:endParaRPr lang="fa-IR" dirty="0" smtClean="0"/>
                  </a:p>
                  <a:p>
                    <a:r>
                      <a:rPr lang="fa-IR" dirty="0" smtClean="0"/>
                      <a:t>اول </a:t>
                    </a:r>
                    <a:r>
                      <a:rPr lang="fa-IR" dirty="0"/>
                      <a:t>سال89; 4150</a:t>
                    </a:r>
                  </a:p>
                </c:rich>
              </c:tx>
              <c:showVal val="1"/>
              <c:showCatName val="1"/>
            </c:dLbl>
            <c:dLbl>
              <c:idx val="1"/>
              <c:layout>
                <c:manualLayout>
                  <c:x val="1.4571900510865607E-2"/>
                  <c:y val="-9.2592592592593229E-3"/>
                </c:manualLayout>
              </c:layout>
              <c:tx>
                <c:rich>
                  <a:bodyPr/>
                  <a:lstStyle/>
                  <a:p>
                    <a:r>
                      <a:rPr lang="fa-IR" dirty="0"/>
                      <a:t> موالید10ماهه اول </a:t>
                    </a:r>
                    <a:r>
                      <a:rPr lang="fa-IR" dirty="0" smtClean="0"/>
                      <a:t> </a:t>
                    </a:r>
                  </a:p>
                  <a:p>
                    <a:r>
                      <a:rPr lang="fa-IR" dirty="0" smtClean="0"/>
                      <a:t>سال90; </a:t>
                    </a:r>
                    <a:r>
                      <a:rPr lang="fa-IR" dirty="0"/>
                      <a:t>4075</a:t>
                    </a:r>
                  </a:p>
                </c:rich>
              </c:tx>
              <c:showVal val="1"/>
              <c:showCatName val="1"/>
            </c:dLbl>
            <c:dLbl>
              <c:idx val="2"/>
              <c:layout>
                <c:manualLayout>
                  <c:x val="1.5015712409889435E-2"/>
                  <c:y val="-3.9538786818314416E-2"/>
                </c:manualLayout>
              </c:layout>
              <c:tx>
                <c:rich>
                  <a:bodyPr/>
                  <a:lstStyle/>
                  <a:p>
                    <a:r>
                      <a:rPr lang="fa-IR" dirty="0" smtClean="0"/>
                      <a:t>زایمان </a:t>
                    </a:r>
                    <a:r>
                      <a:rPr lang="fa-IR" dirty="0"/>
                      <a:t>طبیعی 10ماهه اول </a:t>
                    </a:r>
                    <a:endParaRPr lang="fa-IR" dirty="0" smtClean="0"/>
                  </a:p>
                  <a:p>
                    <a:r>
                      <a:rPr lang="fa-IR" dirty="0" smtClean="0"/>
                      <a:t>سال89</a:t>
                    </a:r>
                    <a:r>
                      <a:rPr lang="fa-IR" dirty="0"/>
                      <a:t>; 2859</a:t>
                    </a:r>
                  </a:p>
                </c:rich>
              </c:tx>
              <c:showVal val="1"/>
              <c:showCatName val="1"/>
            </c:dLbl>
            <c:dLbl>
              <c:idx val="3"/>
              <c:layout>
                <c:manualLayout>
                  <c:x val="3.4773947369508201E-2"/>
                  <c:y val="-1.2663312919218447E-2"/>
                </c:manualLayout>
              </c:layout>
              <c:tx>
                <c:rich>
                  <a:bodyPr/>
                  <a:lstStyle/>
                  <a:p>
                    <a:r>
                      <a:rPr lang="fa-IR" dirty="0" smtClean="0"/>
                      <a:t>زایمان </a:t>
                    </a:r>
                    <a:r>
                      <a:rPr lang="fa-IR" dirty="0"/>
                      <a:t>طبیعی10ماهه اول </a:t>
                    </a:r>
                    <a:endParaRPr lang="fa-IR" dirty="0" smtClean="0"/>
                  </a:p>
                  <a:p>
                    <a:r>
                      <a:rPr lang="fa-IR" dirty="0" smtClean="0"/>
                      <a:t>سال90</a:t>
                    </a:r>
                    <a:r>
                      <a:rPr lang="fa-IR" dirty="0"/>
                      <a:t>; 2881</a:t>
                    </a:r>
                  </a:p>
                </c:rich>
              </c:tx>
              <c:showVal val="1"/>
              <c:showCatName val="1"/>
            </c:dLbl>
            <c:dLbl>
              <c:idx val="4"/>
              <c:layout>
                <c:manualLayout>
                  <c:x val="2.9143801021731248E-3"/>
                  <c:y val="-4.0740740740740813E-2"/>
                </c:manualLayout>
              </c:layout>
              <c:tx>
                <c:rich>
                  <a:bodyPr/>
                  <a:lstStyle/>
                  <a:p>
                    <a:r>
                      <a:rPr lang="fa-IR" dirty="0" smtClean="0"/>
                      <a:t>سزارین </a:t>
                    </a:r>
                    <a:r>
                      <a:rPr lang="fa-IR" dirty="0"/>
                      <a:t>10ماهه </a:t>
                    </a:r>
                    <a:r>
                      <a:rPr lang="fa-IR" dirty="0" smtClean="0"/>
                      <a:t>ا</a:t>
                    </a:r>
                  </a:p>
                  <a:p>
                    <a:r>
                      <a:rPr lang="fa-IR" dirty="0" smtClean="0"/>
                      <a:t>ول </a:t>
                    </a:r>
                    <a:r>
                      <a:rPr lang="fa-IR" dirty="0"/>
                      <a:t>سال89; 1291</a:t>
                    </a:r>
                  </a:p>
                </c:rich>
              </c:tx>
              <c:showVal val="1"/>
              <c:showCatName val="1"/>
            </c:dLbl>
            <c:dLbl>
              <c:idx val="5"/>
              <c:layout>
                <c:manualLayout>
                  <c:x val="2.4772230868471603E-2"/>
                  <c:y val="-2.5925925925926019E-2"/>
                </c:manualLayout>
              </c:layout>
              <c:tx>
                <c:rich>
                  <a:bodyPr/>
                  <a:lstStyle/>
                  <a:p>
                    <a:r>
                      <a:rPr lang="fa-IR" dirty="0" smtClean="0"/>
                      <a:t>سزارین10ماهه</a:t>
                    </a:r>
                  </a:p>
                  <a:p>
                    <a:r>
                      <a:rPr lang="fa-IR" dirty="0" smtClean="0"/>
                      <a:t>اول  </a:t>
                    </a:r>
                    <a:r>
                      <a:rPr lang="fa-IR" dirty="0"/>
                      <a:t>سال90; 1194</a:t>
                    </a:r>
                  </a:p>
                </c:rich>
              </c:tx>
              <c:showVal val="1"/>
              <c:showCatName val="1"/>
            </c:dLbl>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txPr>
              <a:bodyPr/>
              <a:lstStyle/>
              <a:p>
                <a:pPr>
                  <a:defRPr lang="fa-IR" sz="900">
                    <a:solidFill>
                      <a:schemeClr val="dk1"/>
                    </a:solidFill>
                    <a:latin typeface="+mn-lt"/>
                    <a:ea typeface="+mn-ea"/>
                    <a:cs typeface="+mn-cs"/>
                  </a:defRPr>
                </a:pPr>
                <a:endParaRPr lang="fa-IR"/>
              </a:p>
            </c:txPr>
            <c:showVal val="1"/>
            <c:showCatName val="1"/>
          </c:dLbls>
          <c:cat>
            <c:strRef>
              <c:f>Sheet1!$A$1:$F$1</c:f>
              <c:strCache>
                <c:ptCount val="6"/>
                <c:pt idx="0">
                  <c:v> موالید10ماهه اول سال89</c:v>
                </c:pt>
                <c:pt idx="1">
                  <c:v> موالید10ماهه اول سال90</c:v>
                </c:pt>
                <c:pt idx="2">
                  <c:v>زایمان طبیعی 10ماهه اول سال89</c:v>
                </c:pt>
                <c:pt idx="3">
                  <c:v>زایمان طبیعی10ماهه اول سال90</c:v>
                </c:pt>
                <c:pt idx="4">
                  <c:v>سزارین 10ماهه اول سال89</c:v>
                </c:pt>
                <c:pt idx="5">
                  <c:v>سزارین10ماهه اول  سال90</c:v>
                </c:pt>
              </c:strCache>
            </c:strRef>
          </c:cat>
          <c:val>
            <c:numRef>
              <c:f>Sheet1!$A$2:$F$2</c:f>
              <c:numCache>
                <c:formatCode>General</c:formatCode>
                <c:ptCount val="6"/>
                <c:pt idx="0">
                  <c:v>4150</c:v>
                </c:pt>
                <c:pt idx="1">
                  <c:v>4075</c:v>
                </c:pt>
                <c:pt idx="2">
                  <c:v>2859</c:v>
                </c:pt>
                <c:pt idx="3">
                  <c:v>2881</c:v>
                </c:pt>
                <c:pt idx="4">
                  <c:v>1291</c:v>
                </c:pt>
                <c:pt idx="5">
                  <c:v>1194</c:v>
                </c:pt>
              </c:numCache>
            </c:numRef>
          </c:val>
          <c:bubble3D val="1"/>
        </c:ser>
        <c:gapWidth val="100"/>
        <c:shape val="box"/>
        <c:axId val="37703680"/>
        <c:axId val="37705216"/>
        <c:axId val="0"/>
      </c:bar3DChart>
      <c:catAx>
        <c:axId val="37703680"/>
        <c:scaling>
          <c:orientation val="minMax"/>
        </c:scaling>
        <c:axPos val="b"/>
        <c:tickLblPos val="nextTo"/>
        <c:txPr>
          <a:bodyPr/>
          <a:lstStyle/>
          <a:p>
            <a:pPr>
              <a:defRPr lang="fa-IR" sz="900"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defRPr>
            </a:pPr>
            <a:endParaRPr lang="fa-IR"/>
          </a:p>
        </c:txPr>
        <c:crossAx val="37705216"/>
        <c:crosses val="autoZero"/>
        <c:auto val="1"/>
        <c:lblAlgn val="ctr"/>
        <c:lblOffset val="100"/>
      </c:catAx>
      <c:valAx>
        <c:axId val="37705216"/>
        <c:scaling>
          <c:orientation val="minMax"/>
        </c:scaling>
        <c:axPos val="l"/>
        <c:numFmt formatCode="General" sourceLinked="1"/>
        <c:tickLblPos val="nextTo"/>
        <c:txPr>
          <a:bodyPr/>
          <a:lstStyle/>
          <a:p>
            <a:pPr>
              <a:defRPr lang="fa-IR"/>
            </a:pPr>
            <a:endParaRPr lang="fa-IR"/>
          </a:p>
        </c:txPr>
        <c:crossAx val="37703680"/>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a-IR"/>
  <c:style val="45"/>
  <c:chart>
    <c:title>
      <c:tx>
        <c:rich>
          <a:bodyPr/>
          <a:lstStyle/>
          <a:p>
            <a:pPr>
              <a:defRPr lang="fa-IR" sz="3200">
                <a:solidFill>
                  <a:schemeClr val="lt1"/>
                </a:solidFill>
                <a:latin typeface="+mn-lt"/>
                <a:ea typeface="+mn-ea"/>
                <a:cs typeface="+mn-cs"/>
              </a:defRPr>
            </a:pPr>
            <a:r>
              <a:rPr lang="fa-IR" sz="2800" dirty="0">
                <a:solidFill>
                  <a:schemeClr val="lt1"/>
                </a:solidFill>
                <a:latin typeface="+mn-lt"/>
                <a:ea typeface="+mn-ea"/>
                <a:cs typeface="+mn-cs"/>
              </a:rPr>
              <a:t>نمودارسزارین وعلل آن درسال89 و90</a:t>
            </a:r>
            <a:endParaRPr lang="en-US" sz="2800" dirty="0">
              <a:solidFill>
                <a:schemeClr val="lt1"/>
              </a:solidFill>
              <a:latin typeface="+mn-lt"/>
              <a:ea typeface="+mn-ea"/>
              <a:cs typeface="+mn-cs"/>
            </a:endParaRPr>
          </a:p>
        </c:rich>
      </c:tx>
      <c:layout/>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title>
    <c:view3D>
      <c:rotY val="340"/>
      <c:rAngAx val="1"/>
    </c:view3D>
    <c:sideWall>
      <c:spPr>
        <a:noFill/>
      </c:spPr>
    </c:sideWall>
    <c:backWall>
      <c:spPr>
        <a:noFill/>
      </c:spPr>
    </c:backWall>
    <c:plotArea>
      <c:layout/>
      <c:bar3DChart>
        <c:barDir val="col"/>
        <c:grouping val="clustered"/>
        <c:ser>
          <c:idx val="0"/>
          <c:order val="0"/>
          <c:dLbls>
            <c:txPr>
              <a:bodyPr/>
              <a:lstStyle/>
              <a:p>
                <a:pPr>
                  <a:defRPr lang="fa-IR" sz="1400"/>
                </a:pPr>
                <a:endParaRPr lang="fa-IR"/>
              </a:p>
            </c:txPr>
            <c:showVal val="1"/>
          </c:dLbls>
          <c:cat>
            <c:strRef>
              <c:f>Sheet1!$A$1:$T$1</c:f>
              <c:strCache>
                <c:ptCount val="20"/>
                <c:pt idx="0">
                  <c:v>تعدادسزارین های سال89</c:v>
                </c:pt>
                <c:pt idx="1">
                  <c:v>تعدادسزارین های سال90</c:v>
                </c:pt>
                <c:pt idx="2">
                  <c:v>سزارین انتخابی سال89</c:v>
                </c:pt>
                <c:pt idx="3">
                  <c:v>سزارین انتخابی سال90</c:v>
                </c:pt>
                <c:pt idx="4">
                  <c:v>سزارین قبلی سال89</c:v>
                </c:pt>
                <c:pt idx="5">
                  <c:v>سزارین قبلی سال90</c:v>
                </c:pt>
                <c:pt idx="6">
                  <c:v>نمای غیرطبیعی سال89</c:v>
                </c:pt>
                <c:pt idx="7">
                  <c:v>نمای غیرطبیعی سال90</c:v>
                </c:pt>
                <c:pt idx="8">
                  <c:v>چندقلولی سال89</c:v>
                </c:pt>
                <c:pt idx="9">
                  <c:v>سزارین چندقلویی سال90</c:v>
                </c:pt>
                <c:pt idx="10">
                  <c:v>دیسترس جنینی سال89</c:v>
                </c:pt>
                <c:pt idx="11">
                  <c:v>دیسترس جنینی سال90</c:v>
                </c:pt>
                <c:pt idx="12">
                  <c:v>CPDسال89</c:v>
                </c:pt>
                <c:pt idx="13">
                  <c:v>CPDسال90</c:v>
                </c:pt>
                <c:pt idx="14">
                  <c:v>عدم پیشرفت سال89</c:v>
                </c:pt>
                <c:pt idx="15">
                  <c:v>عدم پیشرفت سال90</c:v>
                </c:pt>
                <c:pt idx="16">
                  <c:v>جفت سرراهی ودکلمان سال89</c:v>
                </c:pt>
                <c:pt idx="17">
                  <c:v>جفت سرراهی ودکلمان سال90</c:v>
                </c:pt>
                <c:pt idx="18">
                  <c:v>سایرسال89</c:v>
                </c:pt>
                <c:pt idx="19">
                  <c:v>سایرسال90</c:v>
                </c:pt>
              </c:strCache>
            </c:strRef>
          </c:cat>
          <c:val>
            <c:numRef>
              <c:f>Sheet1!$A$2:$T$2</c:f>
              <c:numCache>
                <c:formatCode>General</c:formatCode>
                <c:ptCount val="20"/>
                <c:pt idx="0">
                  <c:v>1291</c:v>
                </c:pt>
                <c:pt idx="1">
                  <c:v>1194</c:v>
                </c:pt>
                <c:pt idx="2">
                  <c:v>0</c:v>
                </c:pt>
                <c:pt idx="3">
                  <c:v>0</c:v>
                </c:pt>
                <c:pt idx="4">
                  <c:v>602</c:v>
                </c:pt>
                <c:pt idx="5">
                  <c:v>606</c:v>
                </c:pt>
                <c:pt idx="6">
                  <c:v>84</c:v>
                </c:pt>
                <c:pt idx="7">
                  <c:v>97</c:v>
                </c:pt>
                <c:pt idx="8">
                  <c:v>33</c:v>
                </c:pt>
                <c:pt idx="9">
                  <c:v>27</c:v>
                </c:pt>
                <c:pt idx="10">
                  <c:v>90</c:v>
                </c:pt>
                <c:pt idx="11">
                  <c:v>64</c:v>
                </c:pt>
                <c:pt idx="12">
                  <c:v>18</c:v>
                </c:pt>
                <c:pt idx="13">
                  <c:v>5</c:v>
                </c:pt>
                <c:pt idx="14">
                  <c:v>100</c:v>
                </c:pt>
                <c:pt idx="15">
                  <c:v>95</c:v>
                </c:pt>
                <c:pt idx="16">
                  <c:v>24</c:v>
                </c:pt>
                <c:pt idx="17">
                  <c:v>25</c:v>
                </c:pt>
                <c:pt idx="18">
                  <c:v>340</c:v>
                </c:pt>
                <c:pt idx="19">
                  <c:v>275</c:v>
                </c:pt>
              </c:numCache>
            </c:numRef>
          </c:val>
        </c:ser>
        <c:shape val="box"/>
        <c:axId val="36584832"/>
        <c:axId val="36583296"/>
        <c:axId val="0"/>
      </c:bar3DChart>
      <c:valAx>
        <c:axId val="36583296"/>
        <c:scaling>
          <c:orientation val="minMax"/>
        </c:scaling>
        <c:axPos val="r"/>
        <c:numFmt formatCode="General" sourceLinked="1"/>
        <c:majorTickMark val="none"/>
        <c:tickLblPos val="nextTo"/>
        <c:txPr>
          <a:bodyPr/>
          <a:lstStyle/>
          <a:p>
            <a:pPr>
              <a:defRPr lang="fa-IR"/>
            </a:pPr>
            <a:endParaRPr lang="fa-IR"/>
          </a:p>
        </c:txPr>
        <c:crossAx val="36584832"/>
        <c:crosses val="autoZero"/>
        <c:crossBetween val="between"/>
      </c:valAx>
      <c:catAx>
        <c:axId val="36584832"/>
        <c:scaling>
          <c:orientation val="maxMin"/>
        </c:scaling>
        <c:axPos val="b"/>
        <c:majorTickMark val="none"/>
        <c:tickLblPos val="nextTo"/>
        <c:txPr>
          <a:bodyPr/>
          <a:lstStyle/>
          <a:p>
            <a:pPr>
              <a:defRPr lang="fa-IR" sz="1200" b="1" cap="none" spc="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defRPr>
            </a:pPr>
            <a:endParaRPr lang="fa-IR"/>
          </a:p>
        </c:txPr>
        <c:crossAx val="36583296"/>
        <c:crosses val="autoZero"/>
        <c:auto val="1"/>
        <c:lblAlgn val="ctr"/>
        <c:lblOffset val="100"/>
      </c:cat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a-IR"/>
  <c:style val="42"/>
  <c:chart>
    <c:title>
      <c:tx>
        <c:rich>
          <a:bodyPr/>
          <a:lstStyle/>
          <a:p>
            <a:pPr>
              <a:defRPr lang="fa-IR"/>
            </a:pPr>
            <a:r>
              <a:rPr lang="fa-IR"/>
              <a:t>نموداردرصدزایمان درسال89و90</a:t>
            </a:r>
          </a:p>
        </c:rich>
      </c:tx>
      <c:layout/>
    </c:title>
    <c:view3D>
      <c:perspective val="30"/>
    </c:view3D>
    <c:plotArea>
      <c:layout/>
      <c:bar3DChart>
        <c:barDir val="col"/>
        <c:grouping val="clustered"/>
        <c:ser>
          <c:idx val="0"/>
          <c:order val="0"/>
          <c:cat>
            <c:strRef>
              <c:f>Sheet1!$C$1:$H$1</c:f>
              <c:strCache>
                <c:ptCount val="6"/>
                <c:pt idx="0">
                  <c:v>زایمان طبیعی 10ماهه اول سال89</c:v>
                </c:pt>
                <c:pt idx="1">
                  <c:v>زایمان طبیعی10ماهه اول سال90</c:v>
                </c:pt>
                <c:pt idx="2">
                  <c:v>سزارین 10ماهه اول سال89</c:v>
                </c:pt>
                <c:pt idx="3">
                  <c:v>سزارین10ماهه اول  سال90</c:v>
                </c:pt>
                <c:pt idx="4">
                  <c:v>سزارین باحذف مواردتکراری سال89</c:v>
                </c:pt>
                <c:pt idx="5">
                  <c:v>سزارین باحذف مواردتکراری سال90</c:v>
                </c:pt>
              </c:strCache>
            </c:strRef>
          </c:cat>
          <c:val>
            <c:numRef>
              <c:f>Sheet1!$C$2:$H$2</c:f>
              <c:numCache>
                <c:formatCode>0</c:formatCode>
                <c:ptCount val="6"/>
                <c:pt idx="0">
                  <c:v>69</c:v>
                </c:pt>
                <c:pt idx="1">
                  <c:v>71</c:v>
                </c:pt>
                <c:pt idx="2">
                  <c:v>31</c:v>
                </c:pt>
                <c:pt idx="3">
                  <c:v>29</c:v>
                </c:pt>
                <c:pt idx="4">
                  <c:v>17</c:v>
                </c:pt>
                <c:pt idx="5">
                  <c:v>14</c:v>
                </c:pt>
              </c:numCache>
            </c:numRef>
          </c:val>
        </c:ser>
        <c:shape val="box"/>
        <c:axId val="36613504"/>
        <c:axId val="37291136"/>
        <c:axId val="0"/>
      </c:bar3DChart>
      <c:catAx>
        <c:axId val="36613504"/>
        <c:scaling>
          <c:orientation val="minMax"/>
        </c:scaling>
        <c:axPos val="b"/>
        <c:majorTickMark val="none"/>
        <c:tickLblPos val="nextTo"/>
        <c:txPr>
          <a:bodyPr/>
          <a:lstStyle/>
          <a:p>
            <a:pPr>
              <a:defRPr lang="fa-IR"/>
            </a:pPr>
            <a:endParaRPr lang="fa-IR"/>
          </a:p>
        </c:txPr>
        <c:crossAx val="37291136"/>
        <c:crosses val="autoZero"/>
        <c:auto val="1"/>
        <c:lblAlgn val="ctr"/>
        <c:lblOffset val="100"/>
      </c:catAx>
      <c:valAx>
        <c:axId val="37291136"/>
        <c:scaling>
          <c:orientation val="minMax"/>
        </c:scaling>
        <c:axPos val="l"/>
        <c:numFmt formatCode="0" sourceLinked="1"/>
        <c:majorTickMark val="none"/>
        <c:tickLblPos val="nextTo"/>
        <c:txPr>
          <a:bodyPr/>
          <a:lstStyle/>
          <a:p>
            <a:pPr>
              <a:defRPr lang="fa-IR"/>
            </a:pPr>
            <a:endParaRPr lang="fa-IR"/>
          </a:p>
        </c:txPr>
        <c:crossAx val="36613504"/>
        <c:crosses val="autoZero"/>
        <c:crossBetween val="between"/>
      </c:valAx>
    </c:plotArea>
    <c:plotVisOnly val="1"/>
  </c:chart>
  <c:txPr>
    <a:bodyPr/>
    <a:lstStyle/>
    <a:p>
      <a:pPr>
        <a:defRPr sz="1800"/>
      </a:pPr>
      <a:endParaRPr lang="fa-I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a-IR"/>
  <c:style val="24"/>
  <c:chart>
    <c:view3D>
      <c:perspective val="30"/>
    </c:view3D>
    <c:plotArea>
      <c:layout>
        <c:manualLayout>
          <c:layoutTarget val="inner"/>
          <c:xMode val="edge"/>
          <c:yMode val="edge"/>
          <c:x val="7.5392134322452023E-2"/>
          <c:y val="3.1854648272046392E-2"/>
          <c:w val="0.9246078656775486"/>
          <c:h val="0.71374331585841599"/>
        </c:manualLayout>
      </c:layout>
      <c:bar3DChart>
        <c:barDir val="col"/>
        <c:grouping val="clustered"/>
        <c:ser>
          <c:idx val="0"/>
          <c:order val="0"/>
          <c:dLbls>
            <c:dLbl>
              <c:idx val="0"/>
              <c:layout>
                <c:manualLayout>
                  <c:x val="-4.0917999891201184E-3"/>
                  <c:y val="-1.0561792532346272E-2"/>
                </c:manualLayout>
              </c:layout>
              <c:tx>
                <c:rich>
                  <a:bodyPr/>
                  <a:lstStyle/>
                  <a:p>
                    <a:r>
                      <a:rPr lang="fa-IR" sz="1000" dirty="0"/>
                      <a:t>درصداینداکشن نسبت</a:t>
                    </a:r>
                    <a:endParaRPr lang="en-US" sz="1000" dirty="0"/>
                  </a:p>
                  <a:p>
                    <a:r>
                      <a:rPr lang="fa-IR" sz="1000" dirty="0"/>
                      <a:t> به کل موالید; 10</a:t>
                    </a:r>
                  </a:p>
                </c:rich>
              </c:tx>
              <c:showVal val="1"/>
              <c:showCatName val="1"/>
            </c:dLbl>
            <c:dLbl>
              <c:idx val="1"/>
              <c:layout>
                <c:manualLayout>
                  <c:x val="2.5120343216705622E-2"/>
                  <c:y val="-2.3889987689788696E-2"/>
                </c:manualLayout>
              </c:layout>
              <c:tx>
                <c:rich>
                  <a:bodyPr/>
                  <a:lstStyle/>
                  <a:p>
                    <a:r>
                      <a:rPr lang="fa-IR" sz="1000"/>
                      <a:t>درصداینداکشن به</a:t>
                    </a:r>
                    <a:endParaRPr lang="en-US" sz="1000"/>
                  </a:p>
                  <a:p>
                    <a:r>
                      <a:rPr lang="fa-IR" sz="1000"/>
                      <a:t> زایمان طبیعی; 15</a:t>
                    </a:r>
                  </a:p>
                </c:rich>
              </c:tx>
              <c:showVal val="1"/>
              <c:showCatName val="1"/>
            </c:dLbl>
            <c:dLbl>
              <c:idx val="2"/>
              <c:layout>
                <c:manualLayout>
                  <c:x val="3.2548667655569727E-5"/>
                  <c:y val="3.6572537195010552E-3"/>
                </c:manualLayout>
              </c:layout>
              <c:tx>
                <c:rich>
                  <a:bodyPr/>
                  <a:lstStyle/>
                  <a:p>
                    <a:r>
                      <a:rPr lang="fa-IR" sz="1000"/>
                      <a:t>درصداستیمولیشن</a:t>
                    </a:r>
                    <a:endParaRPr lang="en-US" sz="1000"/>
                  </a:p>
                  <a:p>
                    <a:r>
                      <a:rPr lang="fa-IR" sz="1000"/>
                      <a:t> به کل موالید; 8</a:t>
                    </a:r>
                  </a:p>
                </c:rich>
              </c:tx>
              <c:showVal val="1"/>
              <c:showCatName val="1"/>
            </c:dLbl>
            <c:dLbl>
              <c:idx val="3"/>
              <c:layout>
                <c:manualLayout>
                  <c:x val="1.1062950655173881E-2"/>
                  <c:y val="-1.8022456026208482E-2"/>
                </c:manualLayout>
              </c:layout>
              <c:tx>
                <c:rich>
                  <a:bodyPr/>
                  <a:lstStyle/>
                  <a:p>
                    <a:r>
                      <a:rPr lang="fa-IR" sz="1000"/>
                      <a:t>درصداستیمولیشن به </a:t>
                    </a:r>
                    <a:endParaRPr lang="en-US" sz="1000"/>
                  </a:p>
                  <a:p>
                    <a:r>
                      <a:rPr lang="fa-IR" sz="1000"/>
                      <a:t>زایمان طبیعی; 12</a:t>
                    </a:r>
                  </a:p>
                </c:rich>
              </c:tx>
              <c:showVal val="1"/>
              <c:showCatName val="1"/>
            </c:dLbl>
            <c:dLbl>
              <c:idx val="4"/>
              <c:layout>
                <c:manualLayout>
                  <c:x val="7.0218639834142256E-3"/>
                  <c:y val="-1.3363997870779878E-2"/>
                </c:manualLayout>
              </c:layout>
              <c:tx>
                <c:rich>
                  <a:bodyPr/>
                  <a:lstStyle/>
                  <a:p>
                    <a:r>
                      <a:rPr lang="fa-IR" sz="1000"/>
                      <a:t>درصداپی به کل</a:t>
                    </a:r>
                    <a:endParaRPr lang="en-US" sz="1000"/>
                  </a:p>
                  <a:p>
                    <a:r>
                      <a:rPr lang="fa-IR" sz="1000"/>
                      <a:t> موالید; 20</a:t>
                    </a:r>
                  </a:p>
                </c:rich>
              </c:tx>
              <c:showVal val="1"/>
              <c:showCatName val="1"/>
            </c:dLbl>
            <c:dLbl>
              <c:idx val="5"/>
              <c:layout>
                <c:manualLayout>
                  <c:x val="1.1034357688222305E-2"/>
                  <c:y val="-1.9091425529685652E-2"/>
                </c:manualLayout>
              </c:layout>
              <c:tx>
                <c:rich>
                  <a:bodyPr/>
                  <a:lstStyle/>
                  <a:p>
                    <a:r>
                      <a:rPr lang="fa-IR" sz="1000"/>
                      <a:t>درصداپی به زایمان</a:t>
                    </a:r>
                    <a:endParaRPr lang="en-US" sz="1000"/>
                  </a:p>
                  <a:p>
                    <a:r>
                      <a:rPr lang="fa-IR" sz="1000"/>
                      <a:t> طبیعی; 29</a:t>
                    </a:r>
                  </a:p>
                </c:rich>
              </c:tx>
              <c:showVal val="1"/>
              <c:showCatName val="1"/>
            </c:dLbl>
            <c:dLbl>
              <c:idx val="6"/>
              <c:layout/>
              <c:tx>
                <c:rich>
                  <a:bodyPr/>
                  <a:lstStyle/>
                  <a:p>
                    <a:r>
                      <a:rPr lang="fa-IR" sz="1000"/>
                      <a:t>درصد</a:t>
                    </a:r>
                    <a:r>
                      <a:rPr lang="en-US" sz="1000"/>
                      <a:t>G1 </a:t>
                    </a:r>
                  </a:p>
                  <a:p>
                    <a:r>
                      <a:rPr lang="fa-IR" sz="1000"/>
                      <a:t>به کل موالید; 47</a:t>
                    </a:r>
                  </a:p>
                </c:rich>
              </c:tx>
              <c:showVal val="1"/>
              <c:showCatName val="1"/>
            </c:dLbl>
            <c:dLbl>
              <c:idx val="7"/>
              <c:layout>
                <c:manualLayout>
                  <c:x val="1.3008086409201395E-2"/>
                  <c:y val="-3.5933683069978552E-2"/>
                </c:manualLayout>
              </c:layout>
              <c:tx>
                <c:rich>
                  <a:bodyPr/>
                  <a:lstStyle/>
                  <a:p>
                    <a:r>
                      <a:rPr lang="fa-IR" sz="1000" dirty="0"/>
                      <a:t>درصدسزارین</a:t>
                    </a:r>
                    <a:r>
                      <a:rPr lang="en-US" sz="1000" dirty="0"/>
                      <a:t>G1</a:t>
                    </a:r>
                    <a:r>
                      <a:rPr lang="fa-IR" sz="1000" dirty="0" smtClean="0"/>
                      <a:t>به </a:t>
                    </a:r>
                    <a:r>
                      <a:rPr lang="fa-IR" sz="1000" dirty="0"/>
                      <a:t>کل موالید; 10</a:t>
                    </a:r>
                  </a:p>
                </c:rich>
              </c:tx>
              <c:showVal val="1"/>
              <c:showCatName val="1"/>
            </c:dLbl>
            <c:dLbl>
              <c:idx val="8"/>
              <c:layout>
                <c:manualLayout>
                  <c:x val="1.4453429343557171E-2"/>
                  <c:y val="-5.673739432101893E-3"/>
                </c:manualLayout>
              </c:layout>
              <c:tx>
                <c:rich>
                  <a:bodyPr/>
                  <a:lstStyle/>
                  <a:p>
                    <a:endParaRPr lang="en-US" sz="1000"/>
                  </a:p>
                  <a:p>
                    <a:r>
                      <a:rPr lang="fa-IR" sz="1000"/>
                      <a:t>درصدسزارین</a:t>
                    </a:r>
                    <a:r>
                      <a:rPr lang="en-US" sz="1000"/>
                      <a:t>G1</a:t>
                    </a:r>
                    <a:r>
                      <a:rPr lang="fa-IR" sz="1000"/>
                      <a:t>به کل سزارین; 35</a:t>
                    </a:r>
                  </a:p>
                </c:rich>
              </c:tx>
              <c:showVal val="1"/>
              <c:showCatName val="1"/>
            </c:dLbl>
            <c:txPr>
              <a:bodyPr/>
              <a:lstStyle/>
              <a:p>
                <a:pPr>
                  <a:defRPr lang="fa-IR"/>
                </a:pPr>
                <a:endParaRPr lang="fa-IR"/>
              </a:p>
            </c:txPr>
            <c:showVal val="1"/>
            <c:showCatName val="1"/>
          </c:dLbls>
          <c:cat>
            <c:strRef>
              <c:f>Sheet1!$A$1:$I$1</c:f>
              <c:strCache>
                <c:ptCount val="9"/>
                <c:pt idx="0">
                  <c:v>درصداینداکشن نسبت به کل موالید</c:v>
                </c:pt>
                <c:pt idx="1">
                  <c:v>درصداینداکشن به زایمان طبیعی</c:v>
                </c:pt>
                <c:pt idx="2">
                  <c:v>درصداستیمولیشن به کل موالید</c:v>
                </c:pt>
                <c:pt idx="3">
                  <c:v>درصداستیمولیشن به زایمان طبیعی</c:v>
                </c:pt>
                <c:pt idx="4">
                  <c:v>درصداپی به کل موالید</c:v>
                </c:pt>
                <c:pt idx="5">
                  <c:v>درصداپی به زایمان طبیعی</c:v>
                </c:pt>
                <c:pt idx="6">
                  <c:v>درصدG1 به کل موالید</c:v>
                </c:pt>
                <c:pt idx="7">
                  <c:v>درصدسزارینG1به کل موالید</c:v>
                </c:pt>
                <c:pt idx="8">
                  <c:v>درصدسزارینG1به کل سزارین</c:v>
                </c:pt>
              </c:strCache>
            </c:strRef>
          </c:cat>
          <c:val>
            <c:numRef>
              <c:f>Sheet1!$A$2:$I$2</c:f>
              <c:numCache>
                <c:formatCode>General</c:formatCode>
                <c:ptCount val="9"/>
                <c:pt idx="0">
                  <c:v>10</c:v>
                </c:pt>
                <c:pt idx="1">
                  <c:v>15</c:v>
                </c:pt>
                <c:pt idx="2">
                  <c:v>8</c:v>
                </c:pt>
                <c:pt idx="3">
                  <c:v>12</c:v>
                </c:pt>
                <c:pt idx="4">
                  <c:v>20</c:v>
                </c:pt>
                <c:pt idx="5">
                  <c:v>29</c:v>
                </c:pt>
                <c:pt idx="6">
                  <c:v>47</c:v>
                </c:pt>
                <c:pt idx="7">
                  <c:v>10</c:v>
                </c:pt>
                <c:pt idx="8">
                  <c:v>35</c:v>
                </c:pt>
              </c:numCache>
            </c:numRef>
          </c:val>
        </c:ser>
        <c:gapWidth val="100"/>
        <c:shape val="box"/>
        <c:axId val="37328384"/>
        <c:axId val="37329920"/>
        <c:axId val="0"/>
      </c:bar3DChart>
      <c:catAx>
        <c:axId val="37328384"/>
        <c:scaling>
          <c:orientation val="minMax"/>
        </c:scaling>
        <c:axPos val="b"/>
        <c:tickLblPos val="nextTo"/>
        <c:txPr>
          <a:bodyPr/>
          <a:lstStyle/>
          <a:p>
            <a:pPr>
              <a:defRPr lang="fa-IR"/>
            </a:pPr>
            <a:endParaRPr lang="fa-IR"/>
          </a:p>
        </c:txPr>
        <c:crossAx val="37329920"/>
        <c:crosses val="autoZero"/>
        <c:auto val="1"/>
        <c:lblAlgn val="ctr"/>
        <c:lblOffset val="100"/>
      </c:catAx>
      <c:valAx>
        <c:axId val="37329920"/>
        <c:scaling>
          <c:orientation val="minMax"/>
        </c:scaling>
        <c:axPos val="l"/>
        <c:numFmt formatCode="General" sourceLinked="1"/>
        <c:tickLblPos val="nextTo"/>
        <c:txPr>
          <a:bodyPr/>
          <a:lstStyle/>
          <a:p>
            <a:pPr>
              <a:defRPr lang="fa-IR"/>
            </a:pPr>
            <a:endParaRPr lang="fa-IR"/>
          </a:p>
        </c:txPr>
        <c:crossAx val="37328384"/>
        <c:crosses val="autoZero"/>
        <c:crossBetween val="between"/>
      </c:valAx>
    </c:plotArea>
    <c:plotVisOnly val="1"/>
  </c:chart>
  <c:txPr>
    <a:bodyPr/>
    <a:lstStyle/>
    <a:p>
      <a:pPr>
        <a:defRPr sz="1800"/>
      </a:pPr>
      <a:endParaRPr lang="fa-IR"/>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EF9D3F-7AC7-4FA5-89C3-4A9797C7EF83}" type="datetimeFigureOut">
              <a:rPr lang="en-US" smtClean="0"/>
              <a:pPr/>
              <a:t>3/7/2016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blipFill>
                <a:blip r:embed="rId2"/>
                <a:tile tx="0" ty="0" sx="100000" sy="100000" flip="none" algn="tl"/>
              </a:blip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CDBB77-ACA0-4DC6-8411-4A42EFEEE35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4DAAAA-B7ED-46E7-AB91-417650BFF721}" type="datetimeFigureOut">
              <a:rPr lang="en-US" smtClean="0"/>
              <a:pPr/>
              <a:t>3/7/2016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0B3036-CDD5-4558-B9E9-C815F96F6FF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D1202BD-6589-49CB-AA0C-F51339BB1F42}" type="slidenum">
              <a:rPr lang="en-US" smtClean="0">
                <a:latin typeface="Arial" pitchFamily="34" charset="0"/>
                <a:cs typeface="Arial" pitchFamily="34" charset="0"/>
              </a:rPr>
              <a:pPr/>
              <a:t>1</a:t>
            </a:fld>
            <a:endParaRPr lang="en-US" smtClean="0">
              <a:latin typeface="Arial" pitchFamily="34" charset="0"/>
              <a:cs typeface="Arial" pitchFamily="34" charset="0"/>
            </a:endParaRPr>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fa-I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endParaRPr lang="fa-IR"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A1ACCCE-D4F8-4DC4-B8AD-E476CF9AAC43}" type="datetimeFigureOut">
              <a:rPr lang="en-US" smtClean="0"/>
              <a:pPr/>
              <a:t>3/7/2016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73392B5D-EDAC-4B27-AC57-01A6202FFEBD}"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1ACCCE-D4F8-4DC4-B8AD-E476CF9AAC43}" type="datetimeFigureOut">
              <a:rPr lang="en-US" smtClean="0"/>
              <a:pPr/>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92B5D-EDAC-4B27-AC57-01A6202FFEBD}"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1ACCCE-D4F8-4DC4-B8AD-E476CF9AAC43}" type="datetimeFigureOut">
              <a:rPr lang="en-US" smtClean="0"/>
              <a:pPr/>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92B5D-EDAC-4B27-AC57-01A6202FFEBD}"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38400" y="228600"/>
            <a:ext cx="64008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Rectangle 7"/>
          <p:cNvSpPr>
            <a:spLocks noGrp="1" noChangeArrowheads="1"/>
          </p:cNvSpPr>
          <p:nvPr>
            <p:ph type="dt" sz="half" idx="10"/>
          </p:nvPr>
        </p:nvSpPr>
        <p:spPr/>
        <p:txBody>
          <a:bodyPr/>
          <a:lstStyle>
            <a:lvl1pPr>
              <a:defRPr/>
            </a:lvl1pPr>
          </a:lstStyle>
          <a:p>
            <a:pPr>
              <a:defRPr/>
            </a:pPr>
            <a:endParaRPr lang="en-US"/>
          </a:p>
        </p:txBody>
      </p:sp>
      <p:sp>
        <p:nvSpPr>
          <p:cNvPr id="4" name="Rectangle 8"/>
          <p:cNvSpPr>
            <a:spLocks noGrp="1" noChangeArrowheads="1"/>
          </p:cNvSpPr>
          <p:nvPr>
            <p:ph type="ftr" sz="quarter" idx="11"/>
          </p:nvPr>
        </p:nvSpPr>
        <p:spPr/>
        <p:txBody>
          <a:bodyPr/>
          <a:lstStyle>
            <a:lvl1pPr>
              <a:defRPr/>
            </a:lvl1pPr>
          </a:lstStyle>
          <a:p>
            <a:pPr>
              <a:defRPr/>
            </a:pPr>
            <a:endParaRPr lang="en-US"/>
          </a:p>
        </p:txBody>
      </p:sp>
      <p:sp>
        <p:nvSpPr>
          <p:cNvPr id="5" name="Rectangle 9"/>
          <p:cNvSpPr>
            <a:spLocks noGrp="1" noChangeArrowheads="1"/>
          </p:cNvSpPr>
          <p:nvPr>
            <p:ph type="sldNum" sz="quarter" idx="12"/>
          </p:nvPr>
        </p:nvSpPr>
        <p:spPr/>
        <p:txBody>
          <a:bodyPr/>
          <a:lstStyle>
            <a:lvl1pPr>
              <a:defRPr/>
            </a:lvl1pPr>
          </a:lstStyle>
          <a:p>
            <a:pPr>
              <a:defRPr/>
            </a:pPr>
            <a:fld id="{DAB034AD-D862-4830-988D-F30FBCE705AB}" type="slidenum">
              <a:rPr lang="en-US"/>
              <a:pPr>
                <a:defRPr/>
              </a:pPr>
              <a:t>‹#›</a:t>
            </a:fld>
            <a:endParaRPr lang="en-US"/>
          </a:p>
        </p:txBody>
      </p:sp>
    </p:spTree>
  </p:cSld>
  <p:clrMapOvr>
    <a:masterClrMapping/>
  </p:clrMapOvr>
  <p:transition spd="slow">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400800" cy="12192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2438400" y="1600200"/>
            <a:ext cx="3124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quarter" idx="2"/>
          </p:nvPr>
        </p:nvSpPr>
        <p:spPr>
          <a:xfrm>
            <a:off x="5715000" y="16002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Content Placeholder 4"/>
          <p:cNvSpPr>
            <a:spLocks noGrp="1"/>
          </p:cNvSpPr>
          <p:nvPr>
            <p:ph sz="quarter" idx="3"/>
          </p:nvPr>
        </p:nvSpPr>
        <p:spPr>
          <a:xfrm>
            <a:off x="5715000" y="39243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Rectangle 7"/>
          <p:cNvSpPr>
            <a:spLocks noGrp="1" noChangeArrowheads="1"/>
          </p:cNvSpPr>
          <p:nvPr>
            <p:ph type="dt" sz="half" idx="10"/>
          </p:nvPr>
        </p:nvSpPr>
        <p:spPr/>
        <p:txBody>
          <a:bodyPr/>
          <a:lstStyle>
            <a:lvl1pPr>
              <a:defRPr/>
            </a:lvl1pPr>
          </a:lstStyle>
          <a:p>
            <a:pPr>
              <a:defRPr/>
            </a:pPr>
            <a:endParaRPr lang="en-US"/>
          </a:p>
        </p:txBody>
      </p:sp>
      <p:sp>
        <p:nvSpPr>
          <p:cNvPr id="7" name="Rectangle 8"/>
          <p:cNvSpPr>
            <a:spLocks noGrp="1" noChangeArrowheads="1"/>
          </p:cNvSpPr>
          <p:nvPr>
            <p:ph type="ftr" sz="quarter" idx="11"/>
          </p:nvPr>
        </p:nvSpPr>
        <p:spPr/>
        <p:txBody>
          <a:bodyPr/>
          <a:lstStyle>
            <a:lvl1pPr>
              <a:defRPr/>
            </a:lvl1pPr>
          </a:lstStyle>
          <a:p>
            <a:pPr>
              <a:defRPr/>
            </a:pPr>
            <a:endParaRPr lang="en-US"/>
          </a:p>
        </p:txBody>
      </p:sp>
      <p:sp>
        <p:nvSpPr>
          <p:cNvPr id="8" name="Rectangle 9"/>
          <p:cNvSpPr>
            <a:spLocks noGrp="1" noChangeArrowheads="1"/>
          </p:cNvSpPr>
          <p:nvPr>
            <p:ph type="sldNum" sz="quarter" idx="12"/>
          </p:nvPr>
        </p:nvSpPr>
        <p:spPr/>
        <p:txBody>
          <a:bodyPr/>
          <a:lstStyle>
            <a:lvl1pPr>
              <a:defRPr/>
            </a:lvl1pPr>
          </a:lstStyle>
          <a:p>
            <a:pPr>
              <a:defRPr/>
            </a:pPr>
            <a:fld id="{C01975DA-CA89-41B6-8941-556B50828453}" type="slidenum">
              <a:rPr lang="en-US"/>
              <a:pPr>
                <a:defRPr/>
              </a:pPr>
              <a:t>‹#›</a:t>
            </a:fld>
            <a:endParaRPr lang="en-US"/>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1ACCCE-D4F8-4DC4-B8AD-E476CF9AAC43}" type="datetimeFigureOut">
              <a:rPr lang="en-US" smtClean="0"/>
              <a:pPr/>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92B5D-EDAC-4B27-AC57-01A6202FFEBD}"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A1ACCCE-D4F8-4DC4-B8AD-E476CF9AAC43}" type="datetimeFigureOut">
              <a:rPr lang="en-US" smtClean="0"/>
              <a:pPr/>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73392B5D-EDAC-4B27-AC57-01A6202FFEB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A1ACCCE-D4F8-4DC4-B8AD-E476CF9AAC43}" type="datetimeFigureOut">
              <a:rPr lang="en-US" smtClean="0"/>
              <a:pPr/>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92B5D-EDAC-4B27-AC57-01A6202FFEBD}"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A1ACCCE-D4F8-4DC4-B8AD-E476CF9AAC43}" type="datetimeFigureOut">
              <a:rPr lang="en-US" smtClean="0"/>
              <a:pPr/>
              <a:t>3/7/2016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392B5D-EDAC-4B27-AC57-01A6202FFEBD}"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A1ACCCE-D4F8-4DC4-B8AD-E476CF9AAC43}" type="datetimeFigureOut">
              <a:rPr lang="en-US" smtClean="0"/>
              <a:pPr/>
              <a:t>3/7/2016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392B5D-EDAC-4B27-AC57-01A6202FFEBD}"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1ACCCE-D4F8-4DC4-B8AD-E476CF9AAC43}" type="datetimeFigureOut">
              <a:rPr lang="en-US" smtClean="0"/>
              <a:pPr/>
              <a:t>3/7/2016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392B5D-EDAC-4B27-AC57-01A6202FFEBD}"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A1ACCCE-D4F8-4DC4-B8AD-E476CF9AAC43}" type="datetimeFigureOut">
              <a:rPr lang="en-US" smtClean="0"/>
              <a:pPr/>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92B5D-EDAC-4B27-AC57-01A6202FFEBD}"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A1ACCCE-D4F8-4DC4-B8AD-E476CF9AAC43}" type="datetimeFigureOut">
              <a:rPr lang="en-US" smtClean="0"/>
              <a:pPr/>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92B5D-EDAC-4B27-AC57-01A6202FFEBD}"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A1ACCCE-D4F8-4DC4-B8AD-E476CF9AAC43}" type="datetimeFigureOut">
              <a:rPr lang="en-US" smtClean="0"/>
              <a:pPr/>
              <a:t>3/7/2016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3392B5D-EDAC-4B27-AC57-01A6202FFEB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p:dissolve/>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ESM2"/>
          <p:cNvPicPr>
            <a:picLocks noChangeAspect="1" noChangeArrowheads="1"/>
          </p:cNvPicPr>
          <p:nvPr/>
        </p:nvPicPr>
        <p:blipFill>
          <a:blip r:embed="rId3"/>
          <a:srcRect/>
          <a:stretch>
            <a:fillRect/>
          </a:stretch>
        </p:blipFill>
        <p:spPr bwMode="auto">
          <a:xfrm>
            <a:off x="0" y="0"/>
            <a:ext cx="9144000" cy="68548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p:nvPr>
        </p:nvSpPr>
        <p:spPr>
          <a:xfrm>
            <a:off x="457200" y="1600200"/>
            <a:ext cx="8229600" cy="4525963"/>
          </a:xfrm>
        </p:spPr>
        <p:txBody>
          <a:bodyPr rtlCol="0">
            <a:normAutofit/>
          </a:bodyPr>
          <a:lstStyle/>
          <a:p>
            <a:pPr indent="-182880" algn="r" rtl="1" eaLnBrk="1" fontAlgn="auto" hangingPunct="1">
              <a:buClr>
                <a:schemeClr val="accent6">
                  <a:lumMod val="75000"/>
                </a:schemeClr>
              </a:buClr>
              <a:defRPr/>
            </a:pPr>
            <a:r>
              <a:rPr lang="fa-IR" sz="2800" dirty="0" smtClean="0">
                <a:solidFill>
                  <a:schemeClr val="tx1">
                    <a:lumMod val="75000"/>
                    <a:lumOff val="25000"/>
                  </a:schemeClr>
                </a:solidFill>
              </a:rPr>
              <a:t>به جای آنکه مدام از آمار بالای سزارین شکایت کنیم؛بهتر است شرایط استاندارد زایمان طبیعی را برای مادران فراهم کنیم.</a:t>
            </a:r>
          </a:p>
          <a:p>
            <a:pPr indent="-182880" algn="r" rtl="1" eaLnBrk="1" fontAlgn="auto" hangingPunct="1">
              <a:buClr>
                <a:schemeClr val="accent6">
                  <a:lumMod val="75000"/>
                </a:schemeClr>
              </a:buClr>
              <a:defRPr/>
            </a:pPr>
            <a:r>
              <a:rPr lang="fa-IR" sz="2800" dirty="0" smtClean="0">
                <a:solidFill>
                  <a:schemeClr val="tx1">
                    <a:lumMod val="75000"/>
                    <a:lumOff val="25000"/>
                  </a:schemeClr>
                </a:solidFill>
              </a:rPr>
              <a:t>بی تردید تجهیز یک زایشگاه استاندارد در مقایسه با تجهیز اتاق عمل وهزینه های چند برابری سزارین مقرون به صرفه تر است .</a:t>
            </a:r>
          </a:p>
          <a:p>
            <a:pPr indent="-182880" algn="r" rtl="1" eaLnBrk="1" fontAlgn="auto" hangingPunct="1">
              <a:buClr>
                <a:schemeClr val="accent6">
                  <a:lumMod val="75000"/>
                </a:schemeClr>
              </a:buClr>
              <a:defRPr/>
            </a:pPr>
            <a:r>
              <a:rPr lang="fa-IR" sz="2800" dirty="0" smtClean="0">
                <a:solidFill>
                  <a:schemeClr val="tx1">
                    <a:lumMod val="75000"/>
                    <a:lumOff val="25000"/>
                  </a:schemeClr>
                </a:solidFill>
              </a:rPr>
              <a:t>در برابر هر اتاق عمل وجودیک بخش بستری با کلیه تجهیزات وپرسنل الزامی است ؛در حالی که در مقابل زایشگاه مجهز و جلب رضایت مادر نیاز به مدت مراقبت پرستاری و اقامت در بخش بسیار کمتر خواهد بود که خود در کاهش هزینه هم برای سیستم درمان و هم برای خانواده موثر خواهد بود.  </a:t>
            </a:r>
          </a:p>
          <a:p>
            <a:pPr indent="-182880" algn="r" rtl="1" eaLnBrk="1" fontAlgn="auto" hangingPunct="1">
              <a:buClr>
                <a:schemeClr val="accent6">
                  <a:lumMod val="75000"/>
                </a:schemeClr>
              </a:buClr>
              <a:buFont typeface="Wingdings" pitchFamily="2" charset="2"/>
              <a:buNone/>
              <a:defRPr/>
            </a:pPr>
            <a:endParaRPr lang="en-US" sz="2800" dirty="0" smtClean="0">
              <a:solidFill>
                <a:schemeClr val="tx1">
                  <a:lumMod val="75000"/>
                  <a:lumOff val="25000"/>
                </a:schemeClr>
              </a:solidFill>
            </a:endParaRPr>
          </a:p>
        </p:txBody>
      </p:sp>
      <p:sp>
        <p:nvSpPr>
          <p:cNvPr id="4098" name="Rectangle 2"/>
          <p:cNvSpPr>
            <a:spLocks noGrp="1" noChangeArrowheads="1"/>
          </p:cNvSpPr>
          <p:nvPr>
            <p:ph type="title" idx="4294967295"/>
          </p:nvPr>
        </p:nvSpPr>
        <p:spPr>
          <a:xfrm>
            <a:off x="0" y="274638"/>
            <a:ext cx="8229600" cy="1143000"/>
          </a:xfrm>
        </p:spPr>
        <p:txBody>
          <a:bodyPr/>
          <a:lstStyle/>
          <a:p>
            <a:pPr marL="320040" indent="-320040" algn="ctr" eaLnBrk="1" fontAlgn="auto" hangingPunct="1">
              <a:spcAft>
                <a:spcPts val="0"/>
              </a:spcAft>
              <a:buClr>
                <a:schemeClr val="accent6">
                  <a:lumMod val="75000"/>
                </a:schemeClr>
              </a:buClr>
              <a:defRPr/>
            </a:pPr>
            <a:r>
              <a:rPr lang="fa-IR" dirty="0" smtClean="0"/>
              <a:t>قضاوت یا شکایت</a:t>
            </a:r>
            <a:endParaRPr lang="en-US" dirty="0" smtClean="0"/>
          </a:p>
        </p:txBody>
      </p:sp>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93289" y="533400"/>
            <a:ext cx="6512511" cy="1143000"/>
          </a:xfrm>
        </p:spPr>
        <p:txBody>
          <a:bodyPr/>
          <a:lstStyle/>
          <a:p>
            <a:pPr marL="320040" indent="-320040" rtl="1" eaLnBrk="1" fontAlgn="auto" hangingPunct="1">
              <a:spcAft>
                <a:spcPts val="0"/>
              </a:spcAft>
              <a:buClr>
                <a:schemeClr val="accent6">
                  <a:lumMod val="75000"/>
                </a:schemeClr>
              </a:buClr>
              <a:defRPr/>
            </a:pPr>
            <a:r>
              <a:rPr lang="fa-IR" dirty="0" smtClean="0"/>
              <a:t>رتبه ایران در جهان </a:t>
            </a:r>
            <a:endParaRPr lang="en-US" dirty="0" smtClean="0"/>
          </a:p>
        </p:txBody>
      </p:sp>
      <p:sp>
        <p:nvSpPr>
          <p:cNvPr id="8195" name="Rectangle 3"/>
          <p:cNvSpPr>
            <a:spLocks noGrp="1" noChangeArrowheads="1"/>
          </p:cNvSpPr>
          <p:nvPr>
            <p:ph idx="1"/>
          </p:nvPr>
        </p:nvSpPr>
        <p:spPr>
          <a:xfrm>
            <a:off x="1143000" y="1752600"/>
            <a:ext cx="6400800" cy="3810000"/>
          </a:xfrm>
          <a:prstGeom prst="rect">
            <a:avLst/>
          </a:prstGeom>
        </p:spPr>
        <p:txBody>
          <a:bodyPr rtlCol="0">
            <a:normAutofit lnSpcReduction="10000"/>
          </a:bodyPr>
          <a:lstStyle/>
          <a:p>
            <a:pPr indent="-182880" algn="r" rtl="1" eaLnBrk="1" fontAlgn="auto" hangingPunct="1">
              <a:lnSpc>
                <a:spcPct val="90000"/>
              </a:lnSpc>
              <a:buClr>
                <a:schemeClr val="accent6">
                  <a:lumMod val="75000"/>
                </a:schemeClr>
              </a:buClr>
              <a:defRPr/>
            </a:pPr>
            <a:r>
              <a:rPr lang="fa-IR" sz="2400" dirty="0" smtClean="0">
                <a:solidFill>
                  <a:schemeClr val="tx1">
                    <a:lumMod val="75000"/>
                    <a:lumOff val="25000"/>
                  </a:schemeClr>
                </a:solidFill>
              </a:rPr>
              <a:t>ایران رتبه دوم سزارین در جهان را دارااست ؛که به دلیل غفلت های صورت گرفته در دو دهه اخیر است.</a:t>
            </a:r>
          </a:p>
          <a:p>
            <a:pPr indent="-182880" algn="r" rtl="1" eaLnBrk="1" fontAlgn="auto" hangingPunct="1">
              <a:lnSpc>
                <a:spcPct val="90000"/>
              </a:lnSpc>
              <a:buClr>
                <a:schemeClr val="accent6">
                  <a:lumMod val="75000"/>
                </a:schemeClr>
              </a:buClr>
              <a:defRPr/>
            </a:pPr>
            <a:r>
              <a:rPr lang="fa-IR" sz="2400" dirty="0" smtClean="0">
                <a:solidFill>
                  <a:schemeClr val="tx1">
                    <a:lumMod val="75000"/>
                    <a:lumOff val="25000"/>
                  </a:schemeClr>
                </a:solidFill>
              </a:rPr>
              <a:t>مرگ و میر نوزادان در ایران بالاتر از استاندارد جهانی است </a:t>
            </a:r>
          </a:p>
          <a:p>
            <a:pPr indent="-182880" algn="r" rtl="1" eaLnBrk="1" fontAlgn="auto" hangingPunct="1">
              <a:lnSpc>
                <a:spcPct val="90000"/>
              </a:lnSpc>
              <a:buClr>
                <a:schemeClr val="accent6">
                  <a:lumMod val="75000"/>
                </a:schemeClr>
              </a:buClr>
              <a:defRPr/>
            </a:pPr>
            <a:r>
              <a:rPr lang="fa-IR" sz="2400" dirty="0" smtClean="0">
                <a:solidFill>
                  <a:schemeClr val="tx1">
                    <a:lumMod val="75000"/>
                    <a:lumOff val="25000"/>
                  </a:schemeClr>
                </a:solidFill>
              </a:rPr>
              <a:t>میزان بستری در بخش مراقبتهای ویژه نوزادان در سزارین بیشتر و میزان مرگ و میر آنها هم بالا تر است .</a:t>
            </a:r>
          </a:p>
          <a:p>
            <a:pPr indent="-182880" algn="r" rtl="1" eaLnBrk="1" fontAlgn="auto" hangingPunct="1">
              <a:lnSpc>
                <a:spcPct val="90000"/>
              </a:lnSpc>
              <a:buClr>
                <a:schemeClr val="accent6">
                  <a:lumMod val="75000"/>
                </a:schemeClr>
              </a:buClr>
              <a:defRPr/>
            </a:pPr>
            <a:r>
              <a:rPr lang="fa-IR" sz="2400" dirty="0" smtClean="0">
                <a:solidFill>
                  <a:schemeClr val="tx1">
                    <a:lumMod val="75000"/>
                    <a:lumOff val="25000"/>
                  </a:schemeClr>
                </a:solidFill>
              </a:rPr>
              <a:t> تجهیز یک تخت ویژه نوزادان که عمدتا“ مورتالیته را کاهش میدهدو نه موربیدیته برای دولت چه اندازه هزینه بر است؟ باافزایش روز افزون سزارین نیاز به این تخت ها هم افزایش مییابد.</a:t>
            </a:r>
          </a:p>
          <a:p>
            <a:pPr indent="-182880" algn="r" rtl="1" eaLnBrk="1" fontAlgn="auto" hangingPunct="1">
              <a:lnSpc>
                <a:spcPct val="90000"/>
              </a:lnSpc>
              <a:buClr>
                <a:schemeClr val="accent6">
                  <a:lumMod val="75000"/>
                </a:schemeClr>
              </a:buClr>
              <a:defRPr/>
            </a:pPr>
            <a:r>
              <a:rPr lang="fa-IR" sz="2400" dirty="0" smtClean="0">
                <a:solidFill>
                  <a:schemeClr val="tx1">
                    <a:lumMod val="75000"/>
                    <a:lumOff val="25000"/>
                  </a:schemeClr>
                </a:solidFill>
              </a:rPr>
              <a:t>پس به کجا میرویم؟به کجا خواهیم رسید؟</a:t>
            </a:r>
            <a:endParaRPr lang="en-US" sz="2400" dirty="0" smtClean="0">
              <a:solidFill>
                <a:schemeClr val="tx1">
                  <a:lumMod val="75000"/>
                  <a:lumOff val="25000"/>
                </a:schemeClr>
              </a:solidFill>
            </a:endParaRPr>
          </a:p>
        </p:txBody>
      </p:sp>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93289" y="609600"/>
            <a:ext cx="6512511" cy="1143000"/>
          </a:xfrm>
        </p:spPr>
        <p:txBody>
          <a:bodyPr/>
          <a:lstStyle/>
          <a:p>
            <a:pPr marL="320040" indent="-320040" algn="ctr" rtl="1" eaLnBrk="1" fontAlgn="auto" hangingPunct="1">
              <a:spcAft>
                <a:spcPts val="0"/>
              </a:spcAft>
              <a:buClr>
                <a:schemeClr val="accent6">
                  <a:lumMod val="75000"/>
                </a:schemeClr>
              </a:buClr>
              <a:defRPr/>
            </a:pPr>
            <a:r>
              <a:rPr lang="fa-IR" dirty="0" smtClean="0"/>
              <a:t>راه حل</a:t>
            </a:r>
            <a:endParaRPr lang="en-US" dirty="0" smtClean="0"/>
          </a:p>
        </p:txBody>
      </p:sp>
      <p:sp>
        <p:nvSpPr>
          <p:cNvPr id="14339" name="Rectangle 3"/>
          <p:cNvSpPr>
            <a:spLocks noGrp="1" noChangeArrowheads="1"/>
          </p:cNvSpPr>
          <p:nvPr>
            <p:ph idx="1"/>
          </p:nvPr>
        </p:nvSpPr>
        <p:spPr>
          <a:xfrm>
            <a:off x="1143000" y="2209800"/>
            <a:ext cx="6400800" cy="3124200"/>
          </a:xfrm>
          <a:prstGeom prst="rect">
            <a:avLst/>
          </a:prstGeom>
        </p:spPr>
        <p:txBody>
          <a:bodyPr/>
          <a:lstStyle/>
          <a:p>
            <a:pPr algn="r" rtl="1" eaLnBrk="1" hangingPunct="1"/>
            <a:r>
              <a:rPr lang="fa-IR" smtClean="0"/>
              <a:t>یکی از مهمترین راههای  کاهش سزارین در ایران فرهنگ سازی و آموزش به مادران از نوجوانی و قبل از بارداری است که هم تقریبا ”بدون هزینه است و هم اثر بخشی آن در جهان ثابت شده است. </a:t>
            </a:r>
            <a:endParaRPr lang="en-US" smtClean="0"/>
          </a:p>
        </p:txBody>
      </p:sp>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marL="320040" indent="-320040" algn="ctr" rtl="1" eaLnBrk="1" fontAlgn="auto" hangingPunct="1">
              <a:spcAft>
                <a:spcPts val="0"/>
              </a:spcAft>
              <a:buClr>
                <a:schemeClr val="accent6">
                  <a:lumMod val="75000"/>
                </a:schemeClr>
              </a:buClr>
              <a:defRPr/>
            </a:pPr>
            <a:r>
              <a:rPr lang="fa-IR" dirty="0" smtClean="0"/>
              <a:t>نتیجه:</a:t>
            </a:r>
            <a:endParaRPr lang="en-US" dirty="0" smtClean="0"/>
          </a:p>
        </p:txBody>
      </p:sp>
      <p:sp>
        <p:nvSpPr>
          <p:cNvPr id="12291" name="Rectangle 3"/>
          <p:cNvSpPr>
            <a:spLocks noGrp="1" noChangeArrowheads="1"/>
          </p:cNvSpPr>
          <p:nvPr>
            <p:ph type="body" sz="half" idx="1"/>
          </p:nvPr>
        </p:nvSpPr>
        <p:spPr>
          <a:xfrm>
            <a:off x="1600200" y="1600200"/>
            <a:ext cx="6172200" cy="4876800"/>
          </a:xfrm>
        </p:spPr>
        <p:txBody>
          <a:bodyPr>
            <a:normAutofit fontScale="92500" lnSpcReduction="20000"/>
          </a:bodyPr>
          <a:lstStyle/>
          <a:p>
            <a:pPr algn="r" rtl="1" eaLnBrk="1" hangingPunct="1">
              <a:lnSpc>
                <a:spcPct val="80000"/>
              </a:lnSpc>
            </a:pPr>
            <a:r>
              <a:rPr lang="fa-IR" sz="2200" dirty="0" smtClean="0">
                <a:solidFill>
                  <a:srgbClr val="FFC000"/>
                </a:solidFill>
              </a:rPr>
              <a:t>چنین استنباط میشود که:</a:t>
            </a:r>
          </a:p>
          <a:p>
            <a:pPr algn="r" rtl="1" eaLnBrk="1" hangingPunct="1">
              <a:lnSpc>
                <a:spcPct val="80000"/>
              </a:lnSpc>
            </a:pPr>
            <a:r>
              <a:rPr lang="fa-IR" sz="2600" dirty="0" smtClean="0">
                <a:solidFill>
                  <a:srgbClr val="FFC000"/>
                </a:solidFill>
              </a:rPr>
              <a:t>با آموزش مادران قبل از بارداری و ترجیحا“قبل از ازدواج</a:t>
            </a:r>
          </a:p>
          <a:p>
            <a:pPr algn="r" rtl="1" eaLnBrk="1" hangingPunct="1">
              <a:lnSpc>
                <a:spcPct val="80000"/>
              </a:lnSpc>
            </a:pPr>
            <a:r>
              <a:rPr lang="fa-IR" sz="2600" dirty="0" smtClean="0">
                <a:solidFill>
                  <a:srgbClr val="FFC000"/>
                </a:solidFill>
              </a:rPr>
              <a:t>در گیر کردن بیشتر ماماها در فرایند زایمان با اموزش بیشترو پرداخت تعرفه متناسب با خدمت</a:t>
            </a:r>
          </a:p>
          <a:p>
            <a:pPr algn="r" rtl="1" eaLnBrk="1" hangingPunct="1">
              <a:lnSpc>
                <a:spcPct val="80000"/>
              </a:lnSpc>
            </a:pPr>
            <a:r>
              <a:rPr lang="fa-IR" sz="2600" dirty="0" smtClean="0">
                <a:solidFill>
                  <a:srgbClr val="FFC000"/>
                </a:solidFill>
              </a:rPr>
              <a:t>ایجاد شرایط زایمان طبیعی متناسب با تکنولژی روز (زایمان بیدرد ؛حضور همسر در اتاق زایمان؛برخورد انسانی با درد زایمان به منظور خوشایند کردن زایمان)</a:t>
            </a:r>
          </a:p>
          <a:p>
            <a:pPr algn="r" rtl="1" eaLnBrk="1" hangingPunct="1">
              <a:lnSpc>
                <a:spcPct val="80000"/>
              </a:lnSpc>
            </a:pPr>
            <a:r>
              <a:rPr lang="fa-IR" sz="2600" dirty="0" smtClean="0">
                <a:solidFill>
                  <a:srgbClr val="FFC000"/>
                </a:solidFill>
              </a:rPr>
              <a:t>افزایش تعرفه زایمان طبیعی نسبت به سزارین</a:t>
            </a:r>
          </a:p>
          <a:p>
            <a:pPr algn="r" rtl="1" eaLnBrk="1" hangingPunct="1">
              <a:lnSpc>
                <a:spcPct val="80000"/>
              </a:lnSpc>
            </a:pPr>
            <a:r>
              <a:rPr lang="fa-IR" sz="2600" dirty="0" smtClean="0">
                <a:solidFill>
                  <a:srgbClr val="FFC000"/>
                </a:solidFill>
              </a:rPr>
              <a:t>تقویت حمایتهای قانونی از جراح در صورت شکایت بیمار </a:t>
            </a:r>
          </a:p>
          <a:p>
            <a:pPr algn="r" rtl="1" eaLnBrk="1" hangingPunct="1">
              <a:lnSpc>
                <a:spcPct val="80000"/>
              </a:lnSpc>
            </a:pPr>
            <a:r>
              <a:rPr lang="fa-IR" sz="2600" dirty="0" smtClean="0">
                <a:solidFill>
                  <a:srgbClr val="FFC000"/>
                </a:solidFill>
              </a:rPr>
              <a:t>تجهیز زایشگاه ها به پرسنل مجرب وتجهیزات به روز(دوره های باز آموزی عملی و علمی ماماها شرط ادامه کار باشد.</a:t>
            </a:r>
          </a:p>
          <a:p>
            <a:pPr algn="r" rtl="1" eaLnBrk="1" hangingPunct="1">
              <a:lnSpc>
                <a:spcPct val="80000"/>
              </a:lnSpc>
            </a:pPr>
            <a:r>
              <a:rPr lang="fa-IR" sz="2600" dirty="0" smtClean="0">
                <a:solidFill>
                  <a:srgbClr val="FFC000"/>
                </a:solidFill>
              </a:rPr>
              <a:t>جلب مشارکت بیشتر رسانه ملی در آموزش های قبل از بارداری وحین بارداری شاید بتوان به یکی از شاخص های توسعه یافتگی نزدیک شد</a:t>
            </a:r>
          </a:p>
          <a:p>
            <a:pPr algn="r" rtl="1" eaLnBrk="1" hangingPunct="1">
              <a:lnSpc>
                <a:spcPct val="80000"/>
              </a:lnSpc>
            </a:pPr>
            <a:endParaRPr lang="fa-IR" sz="1800" dirty="0" smtClean="0"/>
          </a:p>
          <a:p>
            <a:pPr algn="r" rtl="1" eaLnBrk="1" hangingPunct="1">
              <a:lnSpc>
                <a:spcPct val="80000"/>
              </a:lnSpc>
            </a:pPr>
            <a:endParaRPr lang="fa-IR" sz="1800" dirty="0" smtClean="0"/>
          </a:p>
          <a:p>
            <a:pPr algn="r" rtl="1" eaLnBrk="1" hangingPunct="1">
              <a:lnSpc>
                <a:spcPct val="80000"/>
              </a:lnSpc>
            </a:pPr>
            <a:endParaRPr lang="fa-IR" sz="1800" dirty="0" smtClean="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anim calcmode="lin" valueType="num">
                                      <p:cBhvr>
                                        <p:cTn id="8" dur="1000" fill="hold"/>
                                        <p:tgtEl>
                                          <p:spTgt spid="12290"/>
                                        </p:tgtEl>
                                        <p:attrNameLst>
                                          <p:attrName>ppt_x</p:attrName>
                                        </p:attrNameLst>
                                      </p:cBhvr>
                                      <p:tavLst>
                                        <p:tav tm="0">
                                          <p:val>
                                            <p:strVal val="#ppt_x"/>
                                          </p:val>
                                        </p:tav>
                                        <p:tav tm="100000">
                                          <p:val>
                                            <p:strVal val="#ppt_x"/>
                                          </p:val>
                                        </p:tav>
                                      </p:tavLst>
                                    </p:anim>
                                    <p:anim calcmode="lin" valueType="num">
                                      <p:cBhvr>
                                        <p:cTn id="9"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12291">
                                            <p:txEl>
                                              <p:pRg st="7" end="7"/>
                                            </p:txEl>
                                          </p:spTgt>
                                        </p:tgtEl>
                                        <p:attrNameLst>
                                          <p:attrName>style.visibility</p:attrName>
                                        </p:attrNameLst>
                                      </p:cBhvr>
                                      <p:to>
                                        <p:strVal val="visible"/>
                                      </p:to>
                                    </p:set>
                                    <p:anim calcmode="lin" valueType="num">
                                      <p:cBhvr additive="base">
                                        <p:cTn id="14" dur="1000" fill="hold">
                                          <p:stCondLst>
                                            <p:cond delay="0"/>
                                          </p:stCondLst>
                                        </p:cTn>
                                        <p:tgtEl>
                                          <p:spTgt spid="12291">
                                            <p:txEl>
                                              <p:pRg st="7" end="7"/>
                                            </p:txEl>
                                          </p:spTgt>
                                        </p:tgtEl>
                                        <p:attrNameLst>
                                          <p:attrName>ppt_x</p:attrName>
                                        </p:attrNameLst>
                                      </p:cBhvr>
                                      <p:tavLst>
                                        <p:tav tm="0">
                                          <p:val>
                                            <p:strVal val="#ppt_x"/>
                                          </p:val>
                                        </p:tav>
                                        <p:tav tm="100000">
                                          <p:val>
                                            <p:strVal val="#ppt_x"/>
                                          </p:val>
                                        </p:tav>
                                      </p:tavLst>
                                    </p:anim>
                                    <p:anim calcmode="lin" valueType="num">
                                      <p:cBhvr additive="base">
                                        <p:cTn id="15" dur="1000" fill="hold">
                                          <p:stCondLst>
                                            <p:cond delay="0"/>
                                          </p:stCondLst>
                                        </p:cTn>
                                        <p:tgtEl>
                                          <p:spTgt spid="12291">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12291">
                                            <p:txEl>
                                              <p:pRg st="6" end="6"/>
                                            </p:txEl>
                                          </p:spTgt>
                                        </p:tgtEl>
                                        <p:attrNameLst>
                                          <p:attrName>style.visibility</p:attrName>
                                        </p:attrNameLst>
                                      </p:cBhvr>
                                      <p:to>
                                        <p:strVal val="visible"/>
                                      </p:to>
                                    </p:set>
                                    <p:anim calcmode="lin" valueType="num">
                                      <p:cBhvr additive="base">
                                        <p:cTn id="20" dur="1000" fill="hold">
                                          <p:stCondLst>
                                            <p:cond delay="0"/>
                                          </p:stCondLst>
                                        </p:cTn>
                                        <p:tgtEl>
                                          <p:spTgt spid="12291">
                                            <p:txEl>
                                              <p:pRg st="6" end="6"/>
                                            </p:txEl>
                                          </p:spTgt>
                                        </p:tgtEl>
                                        <p:attrNameLst>
                                          <p:attrName>ppt_x</p:attrName>
                                        </p:attrNameLst>
                                      </p:cBhvr>
                                      <p:tavLst>
                                        <p:tav tm="0">
                                          <p:val>
                                            <p:strVal val="#ppt_x"/>
                                          </p:val>
                                        </p:tav>
                                        <p:tav tm="100000">
                                          <p:val>
                                            <p:strVal val="#ppt_x"/>
                                          </p:val>
                                        </p:tav>
                                      </p:tavLst>
                                    </p:anim>
                                    <p:anim calcmode="lin" valueType="num">
                                      <p:cBhvr additive="base">
                                        <p:cTn id="21" dur="1000" fill="hold">
                                          <p:stCondLst>
                                            <p:cond delay="0"/>
                                          </p:stCondLst>
                                        </p:cTn>
                                        <p:tgtEl>
                                          <p:spTgt spid="12291">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12291">
                                            <p:txEl>
                                              <p:pRg st="5" end="5"/>
                                            </p:txEl>
                                          </p:spTgt>
                                        </p:tgtEl>
                                        <p:attrNameLst>
                                          <p:attrName>style.visibility</p:attrName>
                                        </p:attrNameLst>
                                      </p:cBhvr>
                                      <p:to>
                                        <p:strVal val="visible"/>
                                      </p:to>
                                    </p:set>
                                    <p:anim calcmode="lin" valueType="num">
                                      <p:cBhvr additive="base">
                                        <p:cTn id="26" dur="1000" fill="hold">
                                          <p:stCondLst>
                                            <p:cond delay="0"/>
                                          </p:stCondLst>
                                        </p:cTn>
                                        <p:tgtEl>
                                          <p:spTgt spid="12291">
                                            <p:txEl>
                                              <p:pRg st="5" end="5"/>
                                            </p:txEl>
                                          </p:spTgt>
                                        </p:tgtEl>
                                        <p:attrNameLst>
                                          <p:attrName>ppt_x</p:attrName>
                                        </p:attrNameLst>
                                      </p:cBhvr>
                                      <p:tavLst>
                                        <p:tav tm="0">
                                          <p:val>
                                            <p:strVal val="#ppt_x"/>
                                          </p:val>
                                        </p:tav>
                                        <p:tav tm="100000">
                                          <p:val>
                                            <p:strVal val="#ppt_x"/>
                                          </p:val>
                                        </p:tav>
                                      </p:tavLst>
                                    </p:anim>
                                    <p:anim calcmode="lin" valueType="num">
                                      <p:cBhvr additive="base">
                                        <p:cTn id="27" dur="1000" fill="hold">
                                          <p:stCondLst>
                                            <p:cond delay="0"/>
                                          </p:stCondLst>
                                        </p:cTn>
                                        <p:tgtEl>
                                          <p:spTgt spid="12291">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grpId="0" nodeType="clickEffect">
                                  <p:stCondLst>
                                    <p:cond delay="0"/>
                                  </p:stCondLst>
                                  <p:childTnLst>
                                    <p:set>
                                      <p:cBhvr>
                                        <p:cTn id="31" dur="1" fill="hold">
                                          <p:stCondLst>
                                            <p:cond delay="0"/>
                                          </p:stCondLst>
                                        </p:cTn>
                                        <p:tgtEl>
                                          <p:spTgt spid="12291">
                                            <p:txEl>
                                              <p:pRg st="4" end="4"/>
                                            </p:txEl>
                                          </p:spTgt>
                                        </p:tgtEl>
                                        <p:attrNameLst>
                                          <p:attrName>style.visibility</p:attrName>
                                        </p:attrNameLst>
                                      </p:cBhvr>
                                      <p:to>
                                        <p:strVal val="visible"/>
                                      </p:to>
                                    </p:set>
                                    <p:anim calcmode="lin" valueType="num">
                                      <p:cBhvr additive="base">
                                        <p:cTn id="32" dur="1000" fill="hold">
                                          <p:stCondLst>
                                            <p:cond delay="0"/>
                                          </p:stCondLst>
                                        </p:cTn>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3" dur="1000" fill="hold">
                                          <p:stCondLst>
                                            <p:cond delay="0"/>
                                          </p:stCondLst>
                                        </p:cTn>
                                        <p:tgtEl>
                                          <p:spTgt spid="12291">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grpId="0" nodeType="clickEffect">
                                  <p:stCondLst>
                                    <p:cond delay="0"/>
                                  </p:stCondLst>
                                  <p:childTnLst>
                                    <p:set>
                                      <p:cBhvr>
                                        <p:cTn id="37" dur="1" fill="hold">
                                          <p:stCondLst>
                                            <p:cond delay="0"/>
                                          </p:stCondLst>
                                        </p:cTn>
                                        <p:tgtEl>
                                          <p:spTgt spid="12291">
                                            <p:txEl>
                                              <p:pRg st="3" end="3"/>
                                            </p:txEl>
                                          </p:spTgt>
                                        </p:tgtEl>
                                        <p:attrNameLst>
                                          <p:attrName>style.visibility</p:attrName>
                                        </p:attrNameLst>
                                      </p:cBhvr>
                                      <p:to>
                                        <p:strVal val="visible"/>
                                      </p:to>
                                    </p:set>
                                    <p:anim calcmode="lin" valueType="num">
                                      <p:cBhvr additive="base">
                                        <p:cTn id="38" dur="1000" fill="hold">
                                          <p:stCondLst>
                                            <p:cond delay="0"/>
                                          </p:stCondLst>
                                        </p:cTn>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39" dur="1000" fill="hold">
                                          <p:stCondLst>
                                            <p:cond delay="0"/>
                                          </p:stCondLst>
                                        </p:cTn>
                                        <p:tgtEl>
                                          <p:spTgt spid="12291">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1" fill="hold" grpId="0" nodeType="clickEffect">
                                  <p:stCondLst>
                                    <p:cond delay="0"/>
                                  </p:stCondLst>
                                  <p:childTnLst>
                                    <p:set>
                                      <p:cBhvr>
                                        <p:cTn id="43" dur="1" fill="hold">
                                          <p:stCondLst>
                                            <p:cond delay="0"/>
                                          </p:stCondLst>
                                        </p:cTn>
                                        <p:tgtEl>
                                          <p:spTgt spid="12291">
                                            <p:txEl>
                                              <p:pRg st="2" end="2"/>
                                            </p:txEl>
                                          </p:spTgt>
                                        </p:tgtEl>
                                        <p:attrNameLst>
                                          <p:attrName>style.visibility</p:attrName>
                                        </p:attrNameLst>
                                      </p:cBhvr>
                                      <p:to>
                                        <p:strVal val="visible"/>
                                      </p:to>
                                    </p:set>
                                    <p:anim calcmode="lin" valueType="num">
                                      <p:cBhvr additive="base">
                                        <p:cTn id="44" dur="1000" fill="hold">
                                          <p:stCondLst>
                                            <p:cond delay="0"/>
                                          </p:stCondLst>
                                        </p:cTn>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45" dur="1000" fill="hold">
                                          <p:stCondLst>
                                            <p:cond delay="0"/>
                                          </p:stCondLst>
                                        </p:cTn>
                                        <p:tgtEl>
                                          <p:spTgt spid="1229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1" fill="hold" grpId="0" nodeType="clickEffect">
                                  <p:stCondLst>
                                    <p:cond delay="0"/>
                                  </p:stCondLst>
                                  <p:childTnLst>
                                    <p:set>
                                      <p:cBhvr>
                                        <p:cTn id="49" dur="1" fill="hold">
                                          <p:stCondLst>
                                            <p:cond delay="0"/>
                                          </p:stCondLst>
                                        </p:cTn>
                                        <p:tgtEl>
                                          <p:spTgt spid="12291">
                                            <p:txEl>
                                              <p:pRg st="1" end="1"/>
                                            </p:txEl>
                                          </p:spTgt>
                                        </p:tgtEl>
                                        <p:attrNameLst>
                                          <p:attrName>style.visibility</p:attrName>
                                        </p:attrNameLst>
                                      </p:cBhvr>
                                      <p:to>
                                        <p:strVal val="visible"/>
                                      </p:to>
                                    </p:set>
                                    <p:anim calcmode="lin" valueType="num">
                                      <p:cBhvr additive="base">
                                        <p:cTn id="50" dur="1000" fill="hold">
                                          <p:stCondLst>
                                            <p:cond delay="0"/>
                                          </p:stCondLst>
                                        </p:cTn>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51" dur="1000" fill="hold">
                                          <p:stCondLst>
                                            <p:cond delay="0"/>
                                          </p:stCondLst>
                                        </p:cTn>
                                        <p:tgtEl>
                                          <p:spTgt spid="1229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1" fill="hold" grpId="0" nodeType="clickEffect">
                                  <p:stCondLst>
                                    <p:cond delay="0"/>
                                  </p:stCondLst>
                                  <p:childTnLst>
                                    <p:set>
                                      <p:cBhvr>
                                        <p:cTn id="55" dur="1" fill="hold">
                                          <p:stCondLst>
                                            <p:cond delay="0"/>
                                          </p:stCondLst>
                                        </p:cTn>
                                        <p:tgtEl>
                                          <p:spTgt spid="12291">
                                            <p:txEl>
                                              <p:pRg st="0" end="0"/>
                                            </p:txEl>
                                          </p:spTgt>
                                        </p:tgtEl>
                                        <p:attrNameLst>
                                          <p:attrName>style.visibility</p:attrName>
                                        </p:attrNameLst>
                                      </p:cBhvr>
                                      <p:to>
                                        <p:strVal val="visible"/>
                                      </p:to>
                                    </p:set>
                                    <p:anim calcmode="lin" valueType="num">
                                      <p:cBhvr additive="base">
                                        <p:cTn id="56" dur="1000" fill="hold">
                                          <p:stCondLst>
                                            <p:cond delay="0"/>
                                          </p:stCondLst>
                                        </p:cTn>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57" dur="1000" fill="hold">
                                          <p:stCondLst>
                                            <p:cond delay="0"/>
                                          </p:stCondLst>
                                        </p:cTn>
                                        <p:tgtEl>
                                          <p:spTgt spid="12291">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rev="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3" descr="1266442121_harry-fayt-21.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 name="Rectangle 4"/>
          <p:cNvSpPr>
            <a:spLocks noChangeArrowheads="1"/>
          </p:cNvSpPr>
          <p:nvPr/>
        </p:nvSpPr>
        <p:spPr bwMode="auto">
          <a:xfrm>
            <a:off x="-357222" y="785794"/>
            <a:ext cx="8991600" cy="646113"/>
          </a:xfrm>
          <a:prstGeom prst="rect">
            <a:avLst/>
          </a:prstGeom>
          <a:noFill/>
          <a:ln w="9525">
            <a:noFill/>
            <a:miter lim="800000"/>
            <a:headEnd/>
            <a:tailEnd/>
          </a:ln>
        </p:spPr>
        <p:txBody>
          <a:bodyPr>
            <a:spAutoFit/>
          </a:bodyPr>
          <a:lstStyle/>
          <a:p>
            <a:pPr algn="ctr"/>
            <a:r>
              <a:rPr lang="fa-IR"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Thank you for staying awake</a:t>
            </a:r>
            <a:endParaRPr lang="fa-IR"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ransition advTm="11373">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path" presetSubtype="0" accel="50000" decel="50000" fill="hold" grpId="0" nodeType="clickEffect">
                                  <p:stCondLst>
                                    <p:cond delay="0"/>
                                  </p:stCondLst>
                                  <p:childTnLst>
                                    <p:animMotion origin="layout" path="M 0 0  C -0.022 -0.02265  -0.033 -0.06128  -0.027 -0.09991  C -0.024 -0.11323  -0.02 -0.12655  -0.014 -0.13721  C -0.01 -0.10657  0.004 -0.07859  0.025 -0.06128  C 0.025 -0.09858  0.041 -0.13454  0.068 -0.15053  C 0.077 -0.15719  0.087 -0.15985  0.097 -0.16118  C 0.082 -0.13854  0.074 -0.10657  0.077 -0.07327  C 0.099 -0.09724  0.13 -0.10257  0.157 -0.08525  C 0.166 -0.07993  0.175 -0.0706  0.181 -0.06128  C 0.158 -0.06394  0.134 -0.05195  0.117 -0.02797  C 0.144 -0.01998  0.167 0.00799  0.174 0.04662  C 0.176 0.05994  0.176 0.07327  0.174 0.08659  C 0.161 0.06128  0.139 0.04396  0.115 0.0413  C 0.127 0.0746  0.124 0.11589  0.106 0.14653  C 0.099 0.15719  0.091 0.16651  0.082 0.17184  C 0.089 0.14253  0.085 0.10923  0.072 0.08259  C 0.06 0.11589  0.034 0.13854  0.004 0.13854  C -0.007 0.13854  -0.017 0.13587  -0.026 0.13055  C -0.004 0.11989  0.013 0.09458  0.021 0.06394  C -0.007 0.07193  -0.036 0.05994  -0.055 0.02931  C -0.062 0.01732  -0.066 0.00533  -0.069 -0.00799  C -0.049 0.00932  -0.023 0.01199  0 0  Z" pathEditMode="relative" ptsTypes="">
                                      <p:cBhvr>
                                        <p:cTn id="6" dur="5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9" descr="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smtClean="0"/>
              <a:t>اقدامات انجام شده دربیمارستان معتضدی جهت دوستدارمادر شدن </a:t>
            </a:r>
            <a:endParaRPr lang="en-US" dirty="0"/>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600" b="1" dirty="0" smtClean="0">
                <a:solidFill>
                  <a:schemeClr val="accent2"/>
                </a:solidFill>
                <a:latin typeface="Arial" pitchFamily="34" charset="0"/>
                <a:cs typeface="Arial" pitchFamily="34" charset="0"/>
              </a:rPr>
              <a:t>رعایت حریم خصوصی مادر واجازه حضور همسر </a:t>
            </a:r>
            <a:endParaRPr lang="en-US" sz="3600" b="1" dirty="0">
              <a:solidFill>
                <a:schemeClr val="accent2"/>
              </a:solidFill>
              <a:latin typeface="Arial" pitchFamily="34" charset="0"/>
              <a:cs typeface="Arial" pitchFamily="34" charset="0"/>
            </a:endParaRPr>
          </a:p>
        </p:txBody>
      </p:sp>
      <p:sp>
        <p:nvSpPr>
          <p:cNvPr id="3" name="Content Placeholder 2"/>
          <p:cNvSpPr>
            <a:spLocks noGrp="1"/>
          </p:cNvSpPr>
          <p:nvPr>
            <p:ph idx="1"/>
          </p:nvPr>
        </p:nvSpPr>
        <p:spPr>
          <a:xfrm>
            <a:off x="914400" y="2357430"/>
            <a:ext cx="7772400" cy="3998130"/>
          </a:xfrm>
        </p:spPr>
        <p:txBody>
          <a:bodyPr>
            <a:normAutofit/>
          </a:bodyPr>
          <a:lstStyle/>
          <a:p>
            <a:pPr algn="r" rtl="1"/>
            <a:r>
              <a:rPr lang="fa-IR" sz="3200" dirty="0" smtClean="0"/>
              <a:t>تجهیز دواتاق لیبر خصوصی ویک اتاق خصوصی زایمان درآب با درب ورودی جداگانه از سال گذشته و تعمیرات اساسی زایشگاه برمبنای ساخت بلوک زایمانی استاندارد در سالجاری با پیشرفت فیزیکی 80درصد                               </a:t>
            </a:r>
            <a:endParaRPr lang="en-US" sz="3200"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416738"/>
          </a:xfrm>
        </p:spPr>
        <p:txBody>
          <a:bodyPr>
            <a:normAutofit fontScale="90000"/>
          </a:bodyPr>
          <a:lstStyle/>
          <a:p>
            <a:pPr algn="r"/>
            <a:r>
              <a:rPr lang="fa-IR" dirty="0" smtClean="0"/>
              <a:t>برنامه ریزی برای کاهش مداخلات غیرضروری حین زایمان</a:t>
            </a:r>
            <a:endParaRPr lang="en-US" dirty="0"/>
          </a:p>
        </p:txBody>
      </p:sp>
      <p:sp>
        <p:nvSpPr>
          <p:cNvPr id="3" name="Content Placeholder 2"/>
          <p:cNvSpPr>
            <a:spLocks noGrp="1"/>
          </p:cNvSpPr>
          <p:nvPr>
            <p:ph idx="1"/>
          </p:nvPr>
        </p:nvSpPr>
        <p:spPr>
          <a:xfrm>
            <a:off x="914400" y="2000240"/>
            <a:ext cx="7772400" cy="4355320"/>
          </a:xfrm>
        </p:spPr>
        <p:txBody>
          <a:bodyPr>
            <a:normAutofit/>
          </a:bodyPr>
          <a:lstStyle/>
          <a:p>
            <a:pPr algn="r" rtl="1"/>
            <a:r>
              <a:rPr lang="fa-IR" dirty="0" smtClean="0"/>
              <a:t>برگزاری جلسات ماهانه کارشناسی علل سزارین درمرکز با حضور جراحان شاغل در مرکز </a:t>
            </a:r>
          </a:p>
          <a:p>
            <a:pPr algn="r" rtl="1"/>
            <a:r>
              <a:rPr lang="fa-IR" dirty="0" smtClean="0"/>
              <a:t>اعلام آمار عملکردی جراحان ماهانه با تاکید بر چگونگی روند سزارین و علل آن </a:t>
            </a:r>
          </a:p>
          <a:p>
            <a:pPr algn="r" rtl="1"/>
            <a:r>
              <a:rPr lang="fa-IR" dirty="0" smtClean="0"/>
              <a:t>گرفتن مجوز پرداخت افزایش 10تا15درصد کارانه به جراحانی که سیر نزولی سزارین داشته باشند از هیئت محترم رئیسه دانشگاه</a:t>
            </a:r>
          </a:p>
          <a:p>
            <a:pPr algn="r" rtl="1"/>
            <a:r>
              <a:rPr lang="fa-IR" dirty="0" smtClean="0"/>
              <a:t>تشویق کتبی جراحان از سوی معاونت محترم درمان دانشگاه به درخواست رئیس مرکز                                                  </a:t>
            </a:r>
          </a:p>
          <a:p>
            <a:endParaRPr lang="en-US" dirty="0"/>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                        </a:t>
            </a:r>
            <a:endParaRPr lang="en-US" dirty="0"/>
          </a:p>
        </p:txBody>
      </p:sp>
      <p:sp>
        <p:nvSpPr>
          <p:cNvPr id="3" name="Content Placeholder 2"/>
          <p:cNvSpPr>
            <a:spLocks noGrp="1"/>
          </p:cNvSpPr>
          <p:nvPr>
            <p:ph idx="1"/>
          </p:nvPr>
        </p:nvSpPr>
        <p:spPr/>
        <p:txBody>
          <a:bodyPr>
            <a:normAutofit/>
          </a:bodyPr>
          <a:lstStyle/>
          <a:p>
            <a:pPr algn="r" rtl="1"/>
            <a:r>
              <a:rPr lang="fa-IR" dirty="0" smtClean="0"/>
              <a:t>افزایش امتیاز کارانه به ماماهایی که بیشترین زایمان طبیعی بدون عوارض را داشته اند.</a:t>
            </a:r>
          </a:p>
          <a:p>
            <a:pPr algn="r" rtl="1"/>
            <a:r>
              <a:rPr lang="fa-IR" dirty="0" smtClean="0"/>
              <a:t>برگزاری جلسات فوق العاده حتی قبل از پایان ماه جهت بررسی افزایش آمار در یک بازه زمانی </a:t>
            </a:r>
          </a:p>
          <a:p>
            <a:pPr algn="r" rtl="1"/>
            <a:r>
              <a:rPr lang="fa-IR" dirty="0" smtClean="0"/>
              <a:t>عدم پذیرش سزارین الکتیو تحت عنوان دیسترس جنینی مگر با داشتن مستندی مانند نان استرس تست</a:t>
            </a:r>
          </a:p>
          <a:p>
            <a:pPr algn="r" rtl="1"/>
            <a:r>
              <a:rPr lang="fa-IR" dirty="0" smtClean="0"/>
              <a:t>عدم پذیرش سزارین الکتیو تحت عنوان تنگی لگن ؛این مددجویان به عنوان کنترل پیشرفت بستری شده و درصورت عدم پیشرفت ومحرز شدن تنگی لگن سزارین میشدند.</a:t>
            </a:r>
            <a:endParaRPr lang="en-US"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2"/>
          <p:cNvPicPr>
            <a:picLocks noChangeAspect="1" noChangeArrowheads="1"/>
          </p:cNvPicPr>
          <p:nvPr/>
        </p:nvPicPr>
        <p:blipFill>
          <a:blip r:embed="rId2">
            <a:clrChange>
              <a:clrFrom>
                <a:srgbClr val="FFFFFF"/>
              </a:clrFrom>
              <a:clrTo>
                <a:srgbClr val="FFFFFF">
                  <a:alpha val="0"/>
                </a:srgbClr>
              </a:clrTo>
            </a:clrChange>
            <a:lum bright="-42000" contrast="18000"/>
          </a:blip>
          <a:srcRect/>
          <a:stretch>
            <a:fillRect/>
          </a:stretch>
        </p:blipFill>
        <p:spPr bwMode="auto">
          <a:xfrm>
            <a:off x="0" y="0"/>
            <a:ext cx="4268788" cy="6858000"/>
          </a:xfrm>
          <a:prstGeom prst="rect">
            <a:avLst/>
          </a:prstGeom>
          <a:noFill/>
          <a:ln w="9525">
            <a:noFill/>
            <a:miter lim="800000"/>
            <a:headEnd/>
            <a:tailEnd/>
          </a:ln>
        </p:spPr>
      </p:pic>
      <p:sp>
        <p:nvSpPr>
          <p:cNvPr id="9219" name="Text Box 3"/>
          <p:cNvSpPr txBox="1">
            <a:spLocks noChangeArrowheads="1"/>
          </p:cNvSpPr>
          <p:nvPr/>
        </p:nvSpPr>
        <p:spPr bwMode="auto">
          <a:xfrm>
            <a:off x="1371600" y="2743200"/>
            <a:ext cx="6400800" cy="1463675"/>
          </a:xfrm>
          <a:prstGeom prst="rect">
            <a:avLst/>
          </a:prstGeom>
          <a:noFill/>
          <a:ln w="9525">
            <a:noFill/>
            <a:miter lim="800000"/>
            <a:headEnd/>
            <a:tailEnd/>
          </a:ln>
        </p:spPr>
        <p:txBody>
          <a:bodyPr>
            <a:spAutoFit/>
          </a:bodyPr>
          <a:lstStyle/>
          <a:p>
            <a:pPr algn="ctr" rtl="1">
              <a:spcBef>
                <a:spcPct val="50000"/>
              </a:spcBef>
            </a:pPr>
            <a:r>
              <a:rPr lang="fa-IR" sz="9000" b="1">
                <a:solidFill>
                  <a:srgbClr val="FF0000"/>
                </a:solidFill>
                <a:latin typeface="Times New Roman" pitchFamily="18" charset="0"/>
                <a:cs typeface="Times New Roman" pitchFamily="18" charset="0"/>
              </a:rPr>
              <a:t>چرا سزارين ؟‌</a:t>
            </a:r>
            <a:endParaRPr lang="en-US" sz="9000" b="1">
              <a:solidFill>
                <a:srgbClr val="FF0000"/>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345300"/>
          </a:xfrm>
        </p:spPr>
        <p:txBody>
          <a:bodyPr/>
          <a:lstStyle/>
          <a:p>
            <a:pPr algn="r"/>
            <a:r>
              <a:rPr lang="fa-IR" dirty="0" smtClean="0"/>
              <a:t>استفاده از روش کاهش بیدردی دارویی در 50درصد زایمانها</a:t>
            </a:r>
            <a:endParaRPr lang="en-US" dirty="0"/>
          </a:p>
        </p:txBody>
      </p:sp>
      <p:sp>
        <p:nvSpPr>
          <p:cNvPr id="3" name="Content Placeholder 2"/>
          <p:cNvSpPr>
            <a:spLocks noGrp="1"/>
          </p:cNvSpPr>
          <p:nvPr>
            <p:ph idx="1"/>
          </p:nvPr>
        </p:nvSpPr>
        <p:spPr>
          <a:xfrm>
            <a:off x="914400" y="2214554"/>
            <a:ext cx="7772400" cy="4141006"/>
          </a:xfrm>
        </p:spPr>
        <p:txBody>
          <a:bodyPr/>
          <a:lstStyle/>
          <a:p>
            <a:pPr algn="r" rtl="1"/>
            <a:r>
              <a:rPr lang="fa-IR" dirty="0" smtClean="0"/>
              <a:t>درکلیه شیفتها یک نفر تکنیسین بیهوشی علاوه بر متخصص بیهوشی جهت دادن انتونکس حاضر </a:t>
            </a:r>
            <a:r>
              <a:rPr lang="fa-IR" smtClean="0"/>
              <a:t>ودر صورت </a:t>
            </a:r>
            <a:r>
              <a:rPr lang="fa-IR" dirty="0" smtClean="0"/>
              <a:t>نیاز به زایشگاه احضار میشود.</a:t>
            </a:r>
          </a:p>
          <a:p>
            <a:pPr algn="r" rtl="1"/>
            <a:r>
              <a:rPr lang="fa-IR" dirty="0" smtClean="0"/>
              <a:t>قبل از تشدید دردها مددجو توسط ماما برای مصرف انتونکس توجیه و تشویق میشود .</a:t>
            </a:r>
          </a:p>
          <a:p>
            <a:pPr algn="r" rtl="1">
              <a:buNone/>
            </a:pPr>
            <a:r>
              <a:rPr lang="fa-IR" dirty="0" smtClean="0"/>
              <a:t> </a:t>
            </a:r>
            <a:endParaRPr lang="en-US" dirty="0"/>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273862"/>
          </a:xfrm>
        </p:spPr>
        <p:txBody>
          <a:bodyPr>
            <a:normAutofit fontScale="90000"/>
          </a:bodyPr>
          <a:lstStyle/>
          <a:p>
            <a:pPr algn="r"/>
            <a:r>
              <a:rPr lang="fa-IR" dirty="0" smtClean="0"/>
              <a:t>استفاده از روشهای غیردارویی کاهش درد مانند زایمان درآب وماساژ</a:t>
            </a:r>
            <a:endParaRPr lang="en-US" dirty="0"/>
          </a:p>
        </p:txBody>
      </p:sp>
      <p:sp>
        <p:nvSpPr>
          <p:cNvPr id="3" name="Content Placeholder 2"/>
          <p:cNvSpPr>
            <a:spLocks noGrp="1"/>
          </p:cNvSpPr>
          <p:nvPr>
            <p:ph idx="1"/>
          </p:nvPr>
        </p:nvSpPr>
        <p:spPr>
          <a:xfrm>
            <a:off x="914400" y="2143116"/>
            <a:ext cx="7772400" cy="3143272"/>
          </a:xfrm>
        </p:spPr>
        <p:txBody>
          <a:bodyPr/>
          <a:lstStyle/>
          <a:p>
            <a:pPr algn="r" rtl="1"/>
            <a:r>
              <a:rPr lang="fa-IR" dirty="0" smtClean="0"/>
              <a:t>تجهیز وراه اندازی اتاق زایمان درآب </a:t>
            </a:r>
          </a:p>
          <a:p>
            <a:pPr algn="r" rtl="1"/>
            <a:r>
              <a:rPr lang="fa-IR" dirty="0" smtClean="0"/>
              <a:t>استفاده از لوبریکانت </a:t>
            </a:r>
          </a:p>
          <a:p>
            <a:pPr algn="r" rtl="1"/>
            <a:r>
              <a:rPr lang="fa-IR" dirty="0" smtClean="0"/>
              <a:t>ماساژدادن</a:t>
            </a:r>
          </a:p>
          <a:p>
            <a:pPr algn="r" rtl="1"/>
            <a:endParaRPr lang="en-US" dirty="0"/>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273862"/>
          </a:xfrm>
        </p:spPr>
        <p:txBody>
          <a:bodyPr>
            <a:normAutofit fontScale="90000"/>
          </a:bodyPr>
          <a:lstStyle/>
          <a:p>
            <a:pPr algn="r"/>
            <a:r>
              <a:rPr lang="fa-IR" dirty="0" smtClean="0"/>
              <a:t>برنامه ریزی برای کاهش سزارین در بارداریهای اول</a:t>
            </a:r>
            <a:endParaRPr lang="en-US" dirty="0"/>
          </a:p>
        </p:txBody>
      </p:sp>
      <p:sp>
        <p:nvSpPr>
          <p:cNvPr id="3" name="Content Placeholder 2"/>
          <p:cNvSpPr>
            <a:spLocks noGrp="1"/>
          </p:cNvSpPr>
          <p:nvPr>
            <p:ph idx="1"/>
          </p:nvPr>
        </p:nvSpPr>
        <p:spPr>
          <a:xfrm>
            <a:off x="914400" y="1928802"/>
            <a:ext cx="7772400" cy="4426758"/>
          </a:xfrm>
        </p:spPr>
        <p:txBody>
          <a:bodyPr>
            <a:normAutofit/>
          </a:bodyPr>
          <a:lstStyle/>
          <a:p>
            <a:pPr algn="r" rtl="1"/>
            <a:r>
              <a:rPr lang="fa-IR" dirty="0" smtClean="0"/>
              <a:t>    نظر به آنکه 45تا47درصدمراجعین مرکز گراویدیک میباشندوشایعترین علت سزارین درمرکز سزارین تکراری میباشدباکاهش آمار سزارین در گراوید یک میتوان آمار سالهای آتی  را به این علت کاهش داد.</a:t>
            </a:r>
          </a:p>
          <a:p>
            <a:pPr algn="r" rtl="1"/>
            <a:r>
              <a:rPr lang="fa-IR" dirty="0" smtClean="0"/>
              <a:t>با این استراتژی در10ماهه اول سال90تنها 10درصدبارداریهای گراوید یک در این مرکز سزارین شده اند. البته این 10درصد خود 35درصدکل سزارین های انجام شده را شامل شده است.</a:t>
            </a:r>
            <a:endParaRPr lang="en-US" dirty="0"/>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631052"/>
          </a:xfrm>
        </p:spPr>
        <p:txBody>
          <a:bodyPr/>
          <a:lstStyle/>
          <a:p>
            <a:pPr algn="r"/>
            <a:r>
              <a:rPr lang="fa-IR" dirty="0" smtClean="0"/>
              <a:t>انجام زایمانها توسط ماما با نظارت متخصص زنان وزایمان</a:t>
            </a:r>
            <a:endParaRPr lang="en-US" dirty="0"/>
          </a:p>
        </p:txBody>
      </p:sp>
      <p:sp>
        <p:nvSpPr>
          <p:cNvPr id="3" name="Content Placeholder 2"/>
          <p:cNvSpPr>
            <a:spLocks noGrp="1"/>
          </p:cNvSpPr>
          <p:nvPr>
            <p:ph idx="1"/>
          </p:nvPr>
        </p:nvSpPr>
        <p:spPr>
          <a:xfrm>
            <a:off x="914400" y="2000240"/>
            <a:ext cx="7772400" cy="4355320"/>
          </a:xfrm>
        </p:spPr>
        <p:txBody>
          <a:bodyPr/>
          <a:lstStyle/>
          <a:p>
            <a:pPr algn="r" rtl="1"/>
            <a:r>
              <a:rPr lang="fa-IR" dirty="0" smtClean="0"/>
              <a:t>شرط کار در زایشگاه گذراندن دوره 40ساعته آموزش زایمان فیزیولژیک است.</a:t>
            </a:r>
          </a:p>
          <a:p>
            <a:pPr algn="r" rtl="1"/>
            <a:r>
              <a:rPr lang="fa-IR" dirty="0" smtClean="0"/>
              <a:t>کلیه ماماها ملزم به تعامل نزدیک باجراحان وگرفتن شرح حال ومعاینه دقیق و گزارش به موقع ودرست به جراح به طوری که جراح بتواند درصورت نیاز به موقع مداخله نماید واز مورتالیتی وموربیدیتی به دلیل مداخله دیررس وعدم تصمیم گیری به موقع پیشگیری شود.</a:t>
            </a:r>
          </a:p>
          <a:p>
            <a:pPr algn="r" rtl="1"/>
            <a:endParaRPr lang="en-US" dirty="0"/>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345300"/>
          </a:xfrm>
        </p:spPr>
        <p:txBody>
          <a:bodyPr/>
          <a:lstStyle/>
          <a:p>
            <a:pPr algn="r"/>
            <a:r>
              <a:rPr lang="fa-IR" dirty="0" smtClean="0"/>
              <a:t>برگزاری کلاسهای آمادگی زایمان برای مادران</a:t>
            </a:r>
            <a:endParaRPr lang="en-US" dirty="0"/>
          </a:p>
        </p:txBody>
      </p:sp>
      <p:sp>
        <p:nvSpPr>
          <p:cNvPr id="3" name="Content Placeholder 2"/>
          <p:cNvSpPr>
            <a:spLocks noGrp="1"/>
          </p:cNvSpPr>
          <p:nvPr>
            <p:ph idx="1"/>
          </p:nvPr>
        </p:nvSpPr>
        <p:spPr>
          <a:xfrm>
            <a:off x="914400" y="2071678"/>
            <a:ext cx="7772400" cy="4283882"/>
          </a:xfrm>
        </p:spPr>
        <p:txBody>
          <a:bodyPr>
            <a:normAutofit/>
          </a:bodyPr>
          <a:lstStyle/>
          <a:p>
            <a:pPr algn="r" rtl="1"/>
            <a:r>
              <a:rPr lang="fa-IR" dirty="0" smtClean="0"/>
              <a:t>ابتدا کلاسها به دلیل کمبود نیرو تنها سه روز درهفته برگزار میشد و بازدهی مناسبی نداشت.</a:t>
            </a:r>
          </a:p>
          <a:p>
            <a:pPr algn="r" rtl="1"/>
            <a:r>
              <a:rPr lang="fa-IR" dirty="0" smtClean="0"/>
              <a:t>جهت ارتقای کیفیت آموزش وجلب رضایتمندی مددجویان کلاسها در کلیه ایام هفته ودرصورت نیاز بعدازظهرها هم با استفاده از سه نفرماماکه گواهینامه آموزش 60ساعته مربیگری دارند برگزار میشود.</a:t>
            </a:r>
          </a:p>
          <a:p>
            <a:pPr algn="r" rtl="1"/>
            <a:r>
              <a:rPr lang="fa-IR" dirty="0" smtClean="0"/>
              <a:t>اعلام آمادگی به معاونت محترم بهداشتی برای پذیرش مادران باردار معرفی شده از سوی مراکز بهداشتی شهری وروستایی</a:t>
            </a:r>
          </a:p>
          <a:p>
            <a:pPr algn="r" rtl="1"/>
            <a:endParaRPr lang="en-US" dirty="0"/>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345300"/>
          </a:xfrm>
        </p:spPr>
        <p:txBody>
          <a:bodyPr/>
          <a:lstStyle/>
          <a:p>
            <a:pPr algn="r"/>
            <a:r>
              <a:rPr lang="fa-IR" dirty="0" smtClean="0"/>
              <a:t>حضور همراه آموزش دیده در اتاق لیبر و زایمان</a:t>
            </a:r>
            <a:endParaRPr lang="en-US" dirty="0"/>
          </a:p>
        </p:txBody>
      </p:sp>
      <p:sp>
        <p:nvSpPr>
          <p:cNvPr id="3" name="Content Placeholder 2"/>
          <p:cNvSpPr>
            <a:spLocks noGrp="1"/>
          </p:cNvSpPr>
          <p:nvPr>
            <p:ph idx="1"/>
          </p:nvPr>
        </p:nvSpPr>
        <p:spPr>
          <a:xfrm>
            <a:off x="914400" y="2357430"/>
            <a:ext cx="7772400" cy="3998130"/>
          </a:xfrm>
        </p:spPr>
        <p:txBody>
          <a:bodyPr/>
          <a:lstStyle/>
          <a:p>
            <a:pPr algn="r" rtl="1"/>
            <a:r>
              <a:rPr lang="fa-IR" dirty="0" smtClean="0"/>
              <a:t>علاوه بر همراه آموزش دیده در کلاسهای آمادگی پیش از زایمان طرح مامای همراه نیز در مرکز انجام میشود .</a:t>
            </a:r>
            <a:endParaRPr lang="en-US" dirty="0"/>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059548"/>
          </a:xfrm>
        </p:spPr>
        <p:txBody>
          <a:bodyPr>
            <a:normAutofit fontScale="90000"/>
          </a:bodyPr>
          <a:lstStyle/>
          <a:p>
            <a:pPr algn="r"/>
            <a:r>
              <a:rPr lang="fa-IR" sz="3200" dirty="0" smtClean="0"/>
              <a:t>انجام سزارین با اندیکاسیونهای علمی وبراساس سیر لیبر</a:t>
            </a:r>
            <a:endParaRPr lang="en-US" sz="3200" dirty="0"/>
          </a:p>
        </p:txBody>
      </p:sp>
      <p:graphicFrame>
        <p:nvGraphicFramePr>
          <p:cNvPr id="4" name="Content Placeholder 3"/>
          <p:cNvGraphicFramePr>
            <a:graphicFrameLocks noGrp="1"/>
          </p:cNvGraphicFramePr>
          <p:nvPr>
            <p:ph idx="1"/>
          </p:nvPr>
        </p:nvGraphicFramePr>
        <p:xfrm>
          <a:off x="857224" y="1643048"/>
          <a:ext cx="7843837" cy="5000665"/>
        </p:xfrm>
        <a:graphic>
          <a:graphicData uri="http://schemas.openxmlformats.org/drawingml/2006/table">
            <a:tbl>
              <a:tblPr firstRow="1" bandRow="1">
                <a:tableStyleId>{00A15C55-8517-42AA-B614-E9B94910E393}</a:tableStyleId>
              </a:tblPr>
              <a:tblGrid>
                <a:gridCol w="1960959"/>
                <a:gridCol w="1946542"/>
                <a:gridCol w="1975377"/>
                <a:gridCol w="1960959"/>
              </a:tblGrid>
              <a:tr h="1203863">
                <a:tc>
                  <a:txBody>
                    <a:bodyPr/>
                    <a:lstStyle/>
                    <a:p>
                      <a:r>
                        <a:rPr lang="fa-IR" b="0" dirty="0" smtClean="0"/>
                        <a:t>درصد</a:t>
                      </a:r>
                      <a:r>
                        <a:rPr lang="fa-IR" b="0" baseline="0" dirty="0" smtClean="0"/>
                        <a:t> فراوانی</a:t>
                      </a: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b="0" dirty="0" smtClean="0"/>
                        <a:t>علت</a:t>
                      </a:r>
                      <a:r>
                        <a:rPr lang="fa-IR" b="0" baseline="0" dirty="0" smtClean="0"/>
                        <a:t> انجام سزارین به ترتیب فراوانی در 10ماهه اول 1390</a:t>
                      </a:r>
                      <a:endParaRPr lang="en-US" b="0" dirty="0"/>
                    </a:p>
                  </a:txBody>
                  <a:tcPr/>
                </a:tc>
                <a:tc>
                  <a:txBody>
                    <a:bodyPr/>
                    <a:lstStyle/>
                    <a:p>
                      <a:r>
                        <a:rPr lang="fa-IR" b="0" dirty="0" smtClean="0"/>
                        <a:t>درصد فراوانی </a:t>
                      </a:r>
                      <a:endParaRPr lang="en-US" b="0" dirty="0"/>
                    </a:p>
                  </a:txBody>
                  <a:tcPr/>
                </a:tc>
                <a:tc>
                  <a:txBody>
                    <a:bodyPr/>
                    <a:lstStyle/>
                    <a:p>
                      <a:pPr algn="ctr" rtl="1"/>
                      <a:r>
                        <a:rPr lang="fa-IR" b="0" dirty="0" smtClean="0"/>
                        <a:t>علت انجام سزارین به  ترتیب فراوانی 1389</a:t>
                      </a:r>
                      <a:endParaRPr lang="en-US" b="0" dirty="0"/>
                    </a:p>
                  </a:txBody>
                  <a:tcPr/>
                </a:tc>
              </a:tr>
              <a:tr h="648234">
                <a:tc>
                  <a:txBody>
                    <a:bodyPr/>
                    <a:lstStyle/>
                    <a:p>
                      <a:pPr algn="ctr"/>
                      <a:r>
                        <a:rPr lang="fa-IR" dirty="0" smtClean="0"/>
                        <a:t>50.7درصد</a:t>
                      </a:r>
                      <a:endParaRPr lang="en-US" dirty="0"/>
                    </a:p>
                  </a:txBody>
                  <a:tcPr/>
                </a:tc>
                <a:tc>
                  <a:txBody>
                    <a:bodyPr/>
                    <a:lstStyle/>
                    <a:p>
                      <a:pPr algn="r"/>
                      <a:r>
                        <a:rPr lang="fa-IR" dirty="0" smtClean="0"/>
                        <a:t>سزارین تکراری </a:t>
                      </a:r>
                      <a:endParaRPr lang="en-US" dirty="0"/>
                    </a:p>
                  </a:txBody>
                  <a:tcPr/>
                </a:tc>
                <a:tc>
                  <a:txBody>
                    <a:bodyPr/>
                    <a:lstStyle/>
                    <a:p>
                      <a:pPr algn="ctr"/>
                      <a:r>
                        <a:rPr lang="fa-IR" dirty="0" smtClean="0"/>
                        <a:t>46.1درصد</a:t>
                      </a:r>
                      <a:endParaRPr lang="en-US" dirty="0"/>
                    </a:p>
                  </a:txBody>
                  <a:tcPr/>
                </a:tc>
                <a:tc>
                  <a:txBody>
                    <a:bodyPr/>
                    <a:lstStyle/>
                    <a:p>
                      <a:pPr algn="ctr"/>
                      <a:r>
                        <a:rPr lang="fa-IR" dirty="0" smtClean="0"/>
                        <a:t>سزارین تکراری</a:t>
                      </a:r>
                    </a:p>
                    <a:p>
                      <a:pPr algn="ctr"/>
                      <a:endParaRPr lang="en-US" dirty="0"/>
                    </a:p>
                  </a:txBody>
                  <a:tcPr/>
                </a:tc>
              </a:tr>
              <a:tr h="370420">
                <a:tc>
                  <a:txBody>
                    <a:bodyPr/>
                    <a:lstStyle/>
                    <a:p>
                      <a:pPr algn="ctr"/>
                      <a:r>
                        <a:rPr lang="fa-IR" b="1" dirty="0" smtClean="0">
                          <a:solidFill>
                            <a:srgbClr val="00B050"/>
                          </a:solidFill>
                        </a:rPr>
                        <a:t>23.3درصد</a:t>
                      </a:r>
                      <a:endParaRPr lang="en-US" b="1" dirty="0">
                        <a:solidFill>
                          <a:srgbClr val="00B050"/>
                        </a:solidFill>
                      </a:endParaRPr>
                    </a:p>
                  </a:txBody>
                  <a:tcPr/>
                </a:tc>
                <a:tc>
                  <a:txBody>
                    <a:bodyPr/>
                    <a:lstStyle/>
                    <a:p>
                      <a:pPr algn="ctr"/>
                      <a:r>
                        <a:rPr lang="fa-IR" b="1" dirty="0" smtClean="0">
                          <a:solidFill>
                            <a:srgbClr val="00B050"/>
                          </a:solidFill>
                        </a:rPr>
                        <a:t>سایرعلل</a:t>
                      </a:r>
                      <a:endParaRPr lang="en-US" b="1" dirty="0">
                        <a:solidFill>
                          <a:srgbClr val="00B050"/>
                        </a:solidFill>
                      </a:endParaRPr>
                    </a:p>
                  </a:txBody>
                  <a:tcPr/>
                </a:tc>
                <a:tc>
                  <a:txBody>
                    <a:bodyPr/>
                    <a:lstStyle/>
                    <a:p>
                      <a:pPr algn="ctr"/>
                      <a:r>
                        <a:rPr lang="fa-IR" b="1" dirty="0" smtClean="0">
                          <a:solidFill>
                            <a:srgbClr val="7030A0"/>
                          </a:solidFill>
                        </a:rPr>
                        <a:t>18.6درصد</a:t>
                      </a:r>
                      <a:endParaRPr lang="en-US" b="1" dirty="0">
                        <a:solidFill>
                          <a:srgbClr val="7030A0"/>
                        </a:solidFill>
                      </a:endParaRPr>
                    </a:p>
                  </a:txBody>
                  <a:tcPr/>
                </a:tc>
                <a:tc>
                  <a:txBody>
                    <a:bodyPr/>
                    <a:lstStyle/>
                    <a:p>
                      <a:pPr algn="ctr"/>
                      <a:r>
                        <a:rPr lang="fa-IR" b="1" dirty="0" smtClean="0">
                          <a:solidFill>
                            <a:srgbClr val="7030A0"/>
                          </a:solidFill>
                        </a:rPr>
                        <a:t>دیسترس جنینی</a:t>
                      </a:r>
                      <a:endParaRPr lang="en-US" b="1" dirty="0">
                        <a:solidFill>
                          <a:srgbClr val="7030A0"/>
                        </a:solidFill>
                      </a:endParaRPr>
                    </a:p>
                  </a:txBody>
                  <a:tcPr/>
                </a:tc>
              </a:tr>
              <a:tr h="648234">
                <a:tc>
                  <a:txBody>
                    <a:bodyPr/>
                    <a:lstStyle/>
                    <a:p>
                      <a:pPr algn="ctr"/>
                      <a:r>
                        <a:rPr lang="fa-IR" dirty="0" smtClean="0"/>
                        <a:t>8.12درصد</a:t>
                      </a:r>
                      <a:endParaRPr lang="en-US" dirty="0"/>
                    </a:p>
                  </a:txBody>
                  <a:tcPr/>
                </a:tc>
                <a:tc>
                  <a:txBody>
                    <a:bodyPr/>
                    <a:lstStyle/>
                    <a:p>
                      <a:r>
                        <a:rPr lang="fa-IR" dirty="0" smtClean="0"/>
                        <a:t>نمایش غیر طبیعی</a:t>
                      </a:r>
                      <a:endParaRPr lang="en-US" dirty="0"/>
                    </a:p>
                  </a:txBody>
                  <a:tcPr/>
                </a:tc>
                <a:tc>
                  <a:txBody>
                    <a:bodyPr/>
                    <a:lstStyle/>
                    <a:p>
                      <a:pPr algn="ctr"/>
                      <a:r>
                        <a:rPr lang="fa-IR" sz="1800" b="1" dirty="0" smtClean="0">
                          <a:solidFill>
                            <a:srgbClr val="C00000"/>
                          </a:solidFill>
                        </a:rPr>
                        <a:t>13.8درصد</a:t>
                      </a:r>
                      <a:endParaRPr lang="en-US" sz="1800" b="1" dirty="0">
                        <a:solidFill>
                          <a:srgbClr val="C00000"/>
                        </a:solidFill>
                      </a:endParaRPr>
                    </a:p>
                  </a:txBody>
                  <a:tcPr/>
                </a:tc>
                <a:tc>
                  <a:txBody>
                    <a:bodyPr/>
                    <a:lstStyle/>
                    <a:p>
                      <a:pPr algn="ctr"/>
                      <a:r>
                        <a:rPr lang="fa-IR" sz="1800" b="1" dirty="0" smtClean="0">
                          <a:solidFill>
                            <a:srgbClr val="C00000"/>
                          </a:solidFill>
                        </a:rPr>
                        <a:t>عدم پیشرفت لیبر</a:t>
                      </a:r>
                      <a:endParaRPr lang="en-US" sz="1800" b="1" dirty="0">
                        <a:solidFill>
                          <a:srgbClr val="C00000"/>
                        </a:solidFill>
                      </a:endParaRPr>
                    </a:p>
                  </a:txBody>
                  <a:tcPr/>
                </a:tc>
              </a:tr>
              <a:tr h="370420">
                <a:tc>
                  <a:txBody>
                    <a:bodyPr/>
                    <a:lstStyle/>
                    <a:p>
                      <a:pPr algn="ctr"/>
                      <a:r>
                        <a:rPr lang="fa-IR" sz="1800" b="1" dirty="0" smtClean="0">
                          <a:solidFill>
                            <a:srgbClr val="C00000"/>
                          </a:solidFill>
                        </a:rPr>
                        <a:t>7.95درصد</a:t>
                      </a:r>
                      <a:endParaRPr lang="en-US" sz="1800" b="1" dirty="0">
                        <a:solidFill>
                          <a:srgbClr val="C00000"/>
                        </a:solidFill>
                      </a:endParaRPr>
                    </a:p>
                  </a:txBody>
                  <a:tcPr/>
                </a:tc>
                <a:tc>
                  <a:txBody>
                    <a:bodyPr/>
                    <a:lstStyle/>
                    <a:p>
                      <a:pPr algn="ctr"/>
                      <a:r>
                        <a:rPr lang="fa-IR" sz="1800" b="1" dirty="0" smtClean="0">
                          <a:solidFill>
                            <a:srgbClr val="C00000"/>
                          </a:solidFill>
                        </a:rPr>
                        <a:t>عدم پیشرفت</a:t>
                      </a:r>
                      <a:endParaRPr lang="en-US" sz="1800" b="1" dirty="0">
                        <a:solidFill>
                          <a:srgbClr val="C00000"/>
                        </a:solidFill>
                      </a:endParaRPr>
                    </a:p>
                  </a:txBody>
                  <a:tcPr/>
                </a:tc>
                <a:tc>
                  <a:txBody>
                    <a:bodyPr/>
                    <a:lstStyle/>
                    <a:p>
                      <a:pPr algn="ctr"/>
                      <a:r>
                        <a:rPr lang="fa-IR" dirty="0" smtClean="0"/>
                        <a:t>7.3درصد</a:t>
                      </a:r>
                      <a:endParaRPr lang="en-US" dirty="0"/>
                    </a:p>
                  </a:txBody>
                  <a:tcPr/>
                </a:tc>
                <a:tc>
                  <a:txBody>
                    <a:bodyPr/>
                    <a:lstStyle/>
                    <a:p>
                      <a:pPr algn="ctr"/>
                      <a:r>
                        <a:rPr lang="fa-IR" dirty="0" smtClean="0"/>
                        <a:t>نمایش غیر طبیعی</a:t>
                      </a:r>
                      <a:endParaRPr lang="en-US" dirty="0"/>
                    </a:p>
                  </a:txBody>
                  <a:tcPr/>
                </a:tc>
              </a:tr>
              <a:tr h="370420">
                <a:tc>
                  <a:txBody>
                    <a:bodyPr/>
                    <a:lstStyle/>
                    <a:p>
                      <a:pPr algn="ctr"/>
                      <a:r>
                        <a:rPr lang="fa-IR" b="1" dirty="0" smtClean="0">
                          <a:solidFill>
                            <a:srgbClr val="7030A0"/>
                          </a:solidFill>
                        </a:rPr>
                        <a:t>5.36درصد</a:t>
                      </a:r>
                      <a:endParaRPr lang="en-US" b="1" dirty="0">
                        <a:solidFill>
                          <a:srgbClr val="7030A0"/>
                        </a:solidFill>
                      </a:endParaRPr>
                    </a:p>
                  </a:txBody>
                  <a:tcPr/>
                </a:tc>
                <a:tc>
                  <a:txBody>
                    <a:bodyPr/>
                    <a:lstStyle/>
                    <a:p>
                      <a:pPr algn="ctr"/>
                      <a:r>
                        <a:rPr lang="fa-IR" b="1" dirty="0" smtClean="0">
                          <a:solidFill>
                            <a:srgbClr val="7030A0"/>
                          </a:solidFill>
                        </a:rPr>
                        <a:t>دیسترس جنینی</a:t>
                      </a:r>
                      <a:endParaRPr lang="en-US" b="1" dirty="0">
                        <a:solidFill>
                          <a:srgbClr val="7030A0"/>
                        </a:solidFill>
                      </a:endParaRPr>
                    </a:p>
                  </a:txBody>
                  <a:tcPr/>
                </a:tc>
                <a:tc>
                  <a:txBody>
                    <a:bodyPr/>
                    <a:lstStyle/>
                    <a:p>
                      <a:pPr algn="ctr"/>
                      <a:r>
                        <a:rPr lang="fa-IR" dirty="0" smtClean="0"/>
                        <a:t>3.1درصد</a:t>
                      </a:r>
                      <a:endParaRPr lang="en-US" dirty="0"/>
                    </a:p>
                  </a:txBody>
                  <a:tcPr/>
                </a:tc>
                <a:tc>
                  <a:txBody>
                    <a:bodyPr/>
                    <a:lstStyle/>
                    <a:p>
                      <a:pPr algn="ctr"/>
                      <a:r>
                        <a:rPr lang="fa-IR" dirty="0" smtClean="0"/>
                        <a:t>پره</a:t>
                      </a:r>
                      <a:r>
                        <a:rPr lang="fa-IR" baseline="0" dirty="0" smtClean="0"/>
                        <a:t> اکلامپسی</a:t>
                      </a:r>
                      <a:endParaRPr lang="en-US" dirty="0"/>
                    </a:p>
                  </a:txBody>
                  <a:tcPr/>
                </a:tc>
              </a:tr>
              <a:tr h="648234">
                <a:tc>
                  <a:txBody>
                    <a:bodyPr/>
                    <a:lstStyle/>
                    <a:p>
                      <a:pPr algn="ctr"/>
                      <a:r>
                        <a:rPr lang="fa-IR" dirty="0" smtClean="0"/>
                        <a:t>2.26درصد</a:t>
                      </a:r>
                      <a:endParaRPr lang="en-US" dirty="0"/>
                    </a:p>
                  </a:txBody>
                  <a:tcPr/>
                </a:tc>
                <a:tc>
                  <a:txBody>
                    <a:bodyPr/>
                    <a:lstStyle/>
                    <a:p>
                      <a:pPr algn="ctr"/>
                      <a:r>
                        <a:rPr lang="fa-IR" dirty="0" smtClean="0"/>
                        <a:t>دوقلویی وچندقلویی</a:t>
                      </a:r>
                      <a:endParaRPr lang="en-US" dirty="0"/>
                    </a:p>
                  </a:txBody>
                  <a:tcPr/>
                </a:tc>
                <a:tc>
                  <a:txBody>
                    <a:bodyPr/>
                    <a:lstStyle/>
                    <a:p>
                      <a:pPr algn="ctr"/>
                      <a:r>
                        <a:rPr lang="fa-IR" dirty="0" smtClean="0"/>
                        <a:t>2.6درصد</a:t>
                      </a:r>
                      <a:endParaRPr lang="en-US" dirty="0"/>
                    </a:p>
                  </a:txBody>
                  <a:tcPr/>
                </a:tc>
                <a:tc>
                  <a:txBody>
                    <a:bodyPr/>
                    <a:lstStyle/>
                    <a:p>
                      <a:pPr algn="ctr"/>
                      <a:r>
                        <a:rPr lang="fa-IR" dirty="0" smtClean="0"/>
                        <a:t>دوقلویی وچندقلویی</a:t>
                      </a:r>
                      <a:endParaRPr lang="en-US" dirty="0"/>
                    </a:p>
                  </a:txBody>
                  <a:tcPr/>
                </a:tc>
              </a:tr>
              <a:tr h="370420">
                <a:tc>
                  <a:txBody>
                    <a:bodyPr/>
                    <a:lstStyle/>
                    <a:p>
                      <a:pPr algn="ctr"/>
                      <a:r>
                        <a:rPr lang="fa-IR" dirty="0" smtClean="0"/>
                        <a:t>2درصد</a:t>
                      </a:r>
                      <a:endParaRPr lang="en-US" dirty="0"/>
                    </a:p>
                  </a:txBody>
                  <a:tcPr/>
                </a:tc>
                <a:tc>
                  <a:txBody>
                    <a:bodyPr/>
                    <a:lstStyle/>
                    <a:p>
                      <a:r>
                        <a:rPr lang="fa-IR" dirty="0" smtClean="0"/>
                        <a:t>مشکلات جفتی </a:t>
                      </a:r>
                      <a:endParaRPr lang="en-US" dirty="0"/>
                    </a:p>
                  </a:txBody>
                  <a:tcPr/>
                </a:tc>
                <a:tc>
                  <a:txBody>
                    <a:bodyPr/>
                    <a:lstStyle/>
                    <a:p>
                      <a:pPr algn="ctr"/>
                      <a:r>
                        <a:rPr lang="fa-IR" dirty="0" smtClean="0"/>
                        <a:t>2.4درصد</a:t>
                      </a:r>
                      <a:endParaRPr lang="en-US" dirty="0"/>
                    </a:p>
                  </a:txBody>
                  <a:tcPr/>
                </a:tc>
                <a:tc>
                  <a:txBody>
                    <a:bodyPr/>
                    <a:lstStyle/>
                    <a:p>
                      <a:pPr algn="ctr"/>
                      <a:r>
                        <a:rPr lang="fa-IR" dirty="0" smtClean="0"/>
                        <a:t>مشکلات جفتی</a:t>
                      </a:r>
                      <a:endParaRPr lang="en-US" dirty="0"/>
                    </a:p>
                  </a:txBody>
                  <a:tcPr/>
                </a:tc>
              </a:tr>
              <a:tr h="370420">
                <a:tc>
                  <a:txBody>
                    <a:bodyPr/>
                    <a:lstStyle/>
                    <a:p>
                      <a:pPr algn="ctr"/>
                      <a:r>
                        <a:rPr lang="fa-IR" dirty="0" smtClean="0"/>
                        <a:t>0.4درصد</a:t>
                      </a:r>
                      <a:endParaRPr lang="en-US" dirty="0"/>
                    </a:p>
                  </a:txBody>
                  <a:tcPr/>
                </a:tc>
                <a:tc>
                  <a:txBody>
                    <a:bodyPr/>
                    <a:lstStyle/>
                    <a:p>
                      <a:pPr algn="ctr"/>
                      <a:r>
                        <a:rPr lang="fa-IR" dirty="0" smtClean="0"/>
                        <a:t>تنگی لگن</a:t>
                      </a:r>
                      <a:endParaRPr lang="en-US" dirty="0"/>
                    </a:p>
                  </a:txBody>
                  <a:tcPr/>
                </a:tc>
                <a:tc>
                  <a:txBody>
                    <a:bodyPr/>
                    <a:lstStyle/>
                    <a:p>
                      <a:pPr algn="ctr"/>
                      <a:r>
                        <a:rPr lang="fa-IR" b="1" dirty="0" smtClean="0">
                          <a:solidFill>
                            <a:srgbClr val="00B050"/>
                          </a:solidFill>
                        </a:rPr>
                        <a:t>9.2درصد</a:t>
                      </a:r>
                      <a:endParaRPr lang="en-US" b="1" dirty="0">
                        <a:solidFill>
                          <a:srgbClr val="00B050"/>
                        </a:solidFill>
                      </a:endParaRPr>
                    </a:p>
                  </a:txBody>
                  <a:tcPr/>
                </a:tc>
                <a:tc>
                  <a:txBody>
                    <a:bodyPr/>
                    <a:lstStyle/>
                    <a:p>
                      <a:pPr algn="ctr"/>
                      <a:r>
                        <a:rPr lang="fa-IR" b="1" dirty="0" smtClean="0">
                          <a:solidFill>
                            <a:srgbClr val="00B050"/>
                          </a:solidFill>
                        </a:rPr>
                        <a:t>سایر علل </a:t>
                      </a:r>
                      <a:endParaRPr lang="en-US" b="1" dirty="0">
                        <a:solidFill>
                          <a:srgbClr val="00B050"/>
                        </a:solidFill>
                      </a:endParaRPr>
                    </a:p>
                  </a:txBody>
                  <a:tcPr/>
                </a:tc>
              </a:tr>
            </a:tbl>
          </a:graphicData>
        </a:graphic>
      </p:graphicFrame>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ادامه</a:t>
            </a:r>
            <a:endParaRPr lang="en-US" dirty="0"/>
          </a:p>
        </p:txBody>
      </p:sp>
      <p:sp>
        <p:nvSpPr>
          <p:cNvPr id="3" name="Content Placeholder 2"/>
          <p:cNvSpPr>
            <a:spLocks noGrp="1"/>
          </p:cNvSpPr>
          <p:nvPr>
            <p:ph idx="1"/>
          </p:nvPr>
        </p:nvSpPr>
        <p:spPr/>
        <p:txBody>
          <a:bodyPr/>
          <a:lstStyle/>
          <a:p>
            <a:pPr algn="r" rtl="1"/>
            <a:r>
              <a:rPr lang="fa-IR" dirty="0" smtClean="0"/>
              <a:t>ازمقایسه علل سزارین در سال 89و90چنین برمیایدکه</a:t>
            </a:r>
            <a:r>
              <a:rPr lang="en-US" smtClean="0"/>
              <a:t> </a:t>
            </a:r>
            <a:r>
              <a:rPr lang="fa-IR" smtClean="0"/>
              <a:t>با </a:t>
            </a:r>
            <a:r>
              <a:rPr lang="fa-IR" dirty="0" smtClean="0"/>
              <a:t>کاهش مداخلات غیرضروری حین لیبر وزایمان سزارین به دلیل دیسترس جنینی وعدم پیشرفت به طرز چشمگیری در حال کاهش است .</a:t>
            </a:r>
          </a:p>
          <a:p>
            <a:pPr algn="r" rtl="1"/>
            <a:r>
              <a:rPr lang="fa-IR" dirty="0" smtClean="0"/>
              <a:t>درعوض سزارین به دلیل سایر علل از 9.2درصد در سال89به 23.3درصد در سال 90رسیده است که جای پیگیری دارد.</a:t>
            </a:r>
            <a:endParaRPr lang="en-US" dirty="0"/>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ادامه</a:t>
            </a:r>
            <a:endParaRPr lang="en-US" dirty="0"/>
          </a:p>
        </p:txBody>
      </p:sp>
      <p:sp>
        <p:nvSpPr>
          <p:cNvPr id="3" name="Content Placeholder 2"/>
          <p:cNvSpPr>
            <a:spLocks noGrp="1"/>
          </p:cNvSpPr>
          <p:nvPr>
            <p:ph idx="1"/>
          </p:nvPr>
        </p:nvSpPr>
        <p:spPr/>
        <p:txBody>
          <a:bodyPr>
            <a:normAutofit/>
          </a:bodyPr>
          <a:lstStyle/>
          <a:p>
            <a:pPr algn="r" rtl="1"/>
            <a:r>
              <a:rPr lang="fa-IR" dirty="0" smtClean="0"/>
              <a:t>میزان مداخلات غیر ضروری مانند اپیزیوتومی از 23.6درصد در سال 89 به 20.3درصد در سال 90 رسیده است.</a:t>
            </a:r>
          </a:p>
          <a:p>
            <a:pPr algn="r" rtl="1"/>
            <a:r>
              <a:rPr lang="fa-IR" dirty="0" smtClean="0"/>
              <a:t>القای زایمانی از 16درصد در سال 89به 14.5درصددر سال90رسیده است.</a:t>
            </a:r>
          </a:p>
          <a:p>
            <a:pPr algn="r" rtl="1"/>
            <a:r>
              <a:rPr lang="fa-IR" dirty="0" smtClean="0"/>
              <a:t>تقویت دردهای زایمانی از32درصد در سال 89به 11.6درصد در سال 90رسیده است .</a:t>
            </a:r>
          </a:p>
          <a:p>
            <a:pPr algn="r" rtl="1"/>
            <a:r>
              <a:rPr lang="fa-IR" dirty="0" smtClean="0"/>
              <a:t>آمار مداخلات غیر ضروری بیمارستان در حد استانداردهای جهانی است درحالیکه </a:t>
            </a:r>
            <a:r>
              <a:rPr lang="fa-IR" dirty="0" smtClean="0">
                <a:solidFill>
                  <a:srgbClr val="FF0000"/>
                </a:solidFill>
              </a:rPr>
              <a:t>تعداد ماما وتجهیزات زایشگاهی </a:t>
            </a:r>
            <a:r>
              <a:rPr lang="fa-IR" dirty="0" smtClean="0"/>
              <a:t>بیمارستان از استاندارد جهانی فاصله بسیار دارد .(</a:t>
            </a:r>
            <a:r>
              <a:rPr lang="fa-IR" dirty="0" smtClean="0">
                <a:solidFill>
                  <a:srgbClr val="00B050"/>
                </a:solidFill>
              </a:rPr>
              <a:t>سختی پیشرفت کار</a:t>
            </a:r>
            <a:r>
              <a:rPr lang="fa-IR" dirty="0" smtClean="0"/>
              <a:t>)</a:t>
            </a:r>
            <a:endParaRPr lang="en-US" dirty="0"/>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28596" y="0"/>
          <a:ext cx="8715404"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0" y="838200"/>
          <a:ext cx="8915400" cy="6019800"/>
        </p:xfrm>
        <a:graphic>
          <a:graphicData uri="http://schemas.openxmlformats.org/presentationml/2006/ole">
            <p:oleObj spid="_x0000_s1026" name="Chart" r:id="rId3" imgW="6096000" imgH="4067243" progId="MSGraph.Chart.8">
              <p:embed followColorScheme="full"/>
            </p:oleObj>
          </a:graphicData>
        </a:graphic>
      </p:graphicFrame>
      <p:sp>
        <p:nvSpPr>
          <p:cNvPr id="5123" name="Text Box 3"/>
          <p:cNvSpPr txBox="1">
            <a:spLocks noChangeArrowheads="1"/>
          </p:cNvSpPr>
          <p:nvPr/>
        </p:nvSpPr>
        <p:spPr bwMode="auto">
          <a:xfrm>
            <a:off x="1447800" y="304800"/>
            <a:ext cx="6019800" cy="549275"/>
          </a:xfrm>
          <a:prstGeom prst="rect">
            <a:avLst/>
          </a:prstGeom>
          <a:noFill/>
          <a:ln w="9525">
            <a:noFill/>
            <a:miter lim="800000"/>
            <a:headEnd/>
            <a:tailEnd/>
          </a:ln>
        </p:spPr>
        <p:txBody>
          <a:bodyPr>
            <a:spAutoFit/>
          </a:bodyPr>
          <a:lstStyle/>
          <a:p>
            <a:pPr algn="ctr" rtl="1">
              <a:spcBef>
                <a:spcPct val="50000"/>
              </a:spcBef>
            </a:pPr>
            <a:r>
              <a:rPr lang="fa-IR" sz="3000" b="1">
                <a:latin typeface="Times New Roman" pitchFamily="18" charset="0"/>
                <a:cs typeface="Times New Roman" pitchFamily="18" charset="0"/>
              </a:rPr>
              <a:t>ميزان سزارين در آمريكا </a:t>
            </a:r>
            <a:endParaRPr lang="en-US" sz="3000" b="1">
              <a:latin typeface="Times New Roman" pitchFamily="18" charset="0"/>
              <a:cs typeface="Times New Roman" pitchFamily="18" charset="0"/>
            </a:endParaRPr>
          </a:p>
        </p:txBody>
      </p:sp>
      <p:sp>
        <p:nvSpPr>
          <p:cNvPr id="5124" name="Text Box 4"/>
          <p:cNvSpPr txBox="1">
            <a:spLocks noChangeArrowheads="1"/>
          </p:cNvSpPr>
          <p:nvPr/>
        </p:nvSpPr>
        <p:spPr bwMode="auto">
          <a:xfrm>
            <a:off x="0" y="685800"/>
            <a:ext cx="2057400" cy="396875"/>
          </a:xfrm>
          <a:prstGeom prst="rect">
            <a:avLst/>
          </a:prstGeom>
          <a:noFill/>
          <a:ln w="9525">
            <a:noFill/>
            <a:miter lim="800000"/>
            <a:headEnd/>
            <a:tailEnd/>
          </a:ln>
        </p:spPr>
        <p:txBody>
          <a:bodyPr>
            <a:spAutoFit/>
          </a:bodyPr>
          <a:lstStyle/>
          <a:p>
            <a:pPr algn="r" rtl="1">
              <a:spcBef>
                <a:spcPct val="50000"/>
              </a:spcBef>
            </a:pPr>
            <a:r>
              <a:rPr lang="fa-IR" sz="2000" b="1">
                <a:latin typeface="Times New Roman" pitchFamily="18" charset="0"/>
                <a:cs typeface="Times New Roman" pitchFamily="18" charset="0"/>
              </a:rPr>
              <a:t>ميزان سزارين (%)</a:t>
            </a:r>
            <a:endParaRPr lang="en-US" sz="2000" b="1">
              <a:latin typeface="Times New Roman" pitchFamily="18" charset="0"/>
              <a:cs typeface="Times New Roman" pitchFamily="18" charset="0"/>
            </a:endParaRPr>
          </a:p>
        </p:txBody>
      </p:sp>
      <p:sp>
        <p:nvSpPr>
          <p:cNvPr id="5125" name="Text Box 5"/>
          <p:cNvSpPr txBox="1">
            <a:spLocks noChangeArrowheads="1"/>
          </p:cNvSpPr>
          <p:nvPr/>
        </p:nvSpPr>
        <p:spPr bwMode="auto">
          <a:xfrm>
            <a:off x="8305800" y="5486400"/>
            <a:ext cx="609600" cy="457200"/>
          </a:xfrm>
          <a:prstGeom prst="rect">
            <a:avLst/>
          </a:prstGeom>
          <a:noFill/>
          <a:ln w="9525">
            <a:noFill/>
            <a:miter lim="800000"/>
            <a:headEnd/>
            <a:tailEnd/>
          </a:ln>
        </p:spPr>
        <p:txBody>
          <a:bodyPr>
            <a:spAutoFit/>
          </a:bodyPr>
          <a:lstStyle/>
          <a:p>
            <a:pPr algn="r" rtl="1">
              <a:spcBef>
                <a:spcPct val="50000"/>
              </a:spcBef>
            </a:pPr>
            <a:r>
              <a:rPr lang="fa-IR" sz="2400" b="1">
                <a:latin typeface="Times New Roman" pitchFamily="18" charset="0"/>
                <a:cs typeface="Times New Roman" pitchFamily="18" charset="0"/>
              </a:rPr>
              <a:t>سال </a:t>
            </a:r>
            <a:endParaRPr lang="en-US" sz="2400" b="1">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blinds(horizontal)">
                                      <p:cBhvr>
                                        <p:cTn id="13" dur="500"/>
                                        <p:tgtEl>
                                          <p:spTgt spid="512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125"/>
                                        </p:tgtEl>
                                        <p:attrNameLst>
                                          <p:attrName>style.visibility</p:attrName>
                                        </p:attrNameLst>
                                      </p:cBhvr>
                                      <p:to>
                                        <p:strVal val="visible"/>
                                      </p:to>
                                    </p:set>
                                    <p:anim calcmode="lin" valueType="num">
                                      <p:cBhvr additive="base">
                                        <p:cTn id="18" dur="500" fill="hold"/>
                                        <p:tgtEl>
                                          <p:spTgt spid="5125"/>
                                        </p:tgtEl>
                                        <p:attrNameLst>
                                          <p:attrName>ppt_x</p:attrName>
                                        </p:attrNameLst>
                                      </p:cBhvr>
                                      <p:tavLst>
                                        <p:tav tm="0">
                                          <p:val>
                                            <p:strVal val="0-#ppt_w/2"/>
                                          </p:val>
                                        </p:tav>
                                        <p:tav tm="100000">
                                          <p:val>
                                            <p:strVal val="#ppt_x"/>
                                          </p:val>
                                        </p:tav>
                                      </p:tavLst>
                                    </p:anim>
                                    <p:anim calcmode="lin" valueType="num">
                                      <p:cBhvr additive="base">
                                        <p:cTn id="19" dur="500" fill="hold"/>
                                        <p:tgtEl>
                                          <p:spTgt spid="512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5" fill="hold" grpId="0" nodeType="clickEffect">
                                  <p:stCondLst>
                                    <p:cond delay="0"/>
                                  </p:stCondLst>
                                  <p:childTnLst>
                                    <p:set>
                                      <p:cBhvr>
                                        <p:cTn id="23" dur="1" fill="hold">
                                          <p:stCondLst>
                                            <p:cond delay="0"/>
                                          </p:stCondLst>
                                        </p:cTn>
                                        <p:tgtEl>
                                          <p:spTgt spid="5122"/>
                                        </p:tgtEl>
                                        <p:attrNameLst>
                                          <p:attrName>style.visibility</p:attrName>
                                        </p:attrNameLst>
                                      </p:cBhvr>
                                      <p:to>
                                        <p:strVal val="visible"/>
                                      </p:to>
                                    </p:set>
                                    <p:animEffect transition="in" filter="blinds(vertical)">
                                      <p:cBhvr>
                                        <p:cTn id="24"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122" grpId="0"/>
      <p:bldP spid="5123" grpId="0" autoUpdateAnimBg="0"/>
      <p:bldP spid="5124" grpId="0" autoUpdateAnimBg="0"/>
      <p:bldP spid="5125"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57158" y="0"/>
          <a:ext cx="8786842"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57158" y="0"/>
          <a:ext cx="8786842"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57158" y="0"/>
          <a:ext cx="8786842" cy="671514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مقایسه ارزش ریالی سزارین وزایمان </a:t>
            </a:r>
            <a:endParaRPr lang="en-US" dirty="0"/>
          </a:p>
        </p:txBody>
      </p:sp>
      <p:sp>
        <p:nvSpPr>
          <p:cNvPr id="3" name="Content Placeholder 2"/>
          <p:cNvSpPr>
            <a:spLocks noGrp="1"/>
          </p:cNvSpPr>
          <p:nvPr>
            <p:ph idx="1"/>
          </p:nvPr>
        </p:nvSpPr>
        <p:spPr/>
        <p:txBody>
          <a:bodyPr>
            <a:normAutofit/>
          </a:bodyPr>
          <a:lstStyle/>
          <a:p>
            <a:pPr algn="r" rtl="1">
              <a:buNone/>
            </a:pPr>
            <a:r>
              <a:rPr lang="fa-IR" dirty="0" smtClean="0"/>
              <a:t>به دلیل عدم نیاز به بستری </a:t>
            </a:r>
          </a:p>
          <a:p>
            <a:pPr algn="r" rtl="1">
              <a:buNone/>
            </a:pPr>
            <a:r>
              <a:rPr lang="fa-IR" dirty="0" smtClean="0"/>
              <a:t>عدم نیاز به آنتی بیوتیک </a:t>
            </a:r>
          </a:p>
          <a:p>
            <a:pPr algn="r" rtl="1">
              <a:buNone/>
            </a:pPr>
            <a:r>
              <a:rPr lang="fa-IR" dirty="0" smtClean="0"/>
              <a:t>کاهش ساعت مراقبت های پرستاری</a:t>
            </a:r>
          </a:p>
          <a:p>
            <a:pPr algn="r" rtl="1">
              <a:buNone/>
            </a:pPr>
            <a:r>
              <a:rPr lang="fa-IR" dirty="0" smtClean="0"/>
              <a:t>کاهش عفونتهای بیمارستانی</a:t>
            </a:r>
          </a:p>
          <a:p>
            <a:pPr algn="r" rtl="1">
              <a:buNone/>
            </a:pPr>
            <a:r>
              <a:rPr lang="fa-IR" dirty="0" smtClean="0"/>
              <a:t>کاهش نیاز به خدمات پشتیبانی عمومی (نظافت ؛رختشویخانه؛افزایش زباله عفونی وخانگی؛افزایش مصرف آب ؛برق؛گاز </a:t>
            </a:r>
          </a:p>
          <a:p>
            <a:pPr algn="r" rtl="1">
              <a:buNone/>
            </a:pPr>
            <a:r>
              <a:rPr lang="fa-IR" dirty="0" smtClean="0"/>
              <a:t>ارزش ریالی زایمان طبیعی برای بیمارستانها بیش از سزارین است .</a:t>
            </a:r>
            <a:endParaRPr lang="en-US" dirty="0"/>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488176"/>
          </a:xfrm>
        </p:spPr>
        <p:txBody>
          <a:bodyPr>
            <a:normAutofit fontScale="90000"/>
          </a:bodyPr>
          <a:lstStyle/>
          <a:p>
            <a:pPr algn="ctr" rtl="1"/>
            <a:r>
              <a:rPr lang="fa-IR" dirty="0" smtClean="0"/>
              <a:t>آمار مقایسه سزارین در سالهای اخیردر بیمارستان معتضدی          </a:t>
            </a:r>
            <a:endParaRPr lang="en-US" dirty="0"/>
          </a:p>
        </p:txBody>
      </p:sp>
      <p:graphicFrame>
        <p:nvGraphicFramePr>
          <p:cNvPr id="5" name="Content Placeholder 4"/>
          <p:cNvGraphicFramePr>
            <a:graphicFrameLocks noGrp="1"/>
          </p:cNvGraphicFramePr>
          <p:nvPr>
            <p:ph idx="1"/>
          </p:nvPr>
        </p:nvGraphicFramePr>
        <p:xfrm>
          <a:off x="928662" y="2714620"/>
          <a:ext cx="7772400" cy="1010920"/>
        </p:xfrm>
        <a:graphic>
          <a:graphicData uri="http://schemas.openxmlformats.org/drawingml/2006/table">
            <a:tbl>
              <a:tblPr firstRow="1" bandRow="1">
                <a:tableStyleId>{5C22544A-7EE6-4342-B048-85BDC9FD1C3A}</a:tableStyleId>
              </a:tblPr>
              <a:tblGrid>
                <a:gridCol w="1554480"/>
                <a:gridCol w="1554480"/>
                <a:gridCol w="1554480"/>
                <a:gridCol w="1554480"/>
                <a:gridCol w="1554480"/>
              </a:tblGrid>
              <a:tr h="370840">
                <a:tc>
                  <a:txBody>
                    <a:bodyPr/>
                    <a:lstStyle/>
                    <a:p>
                      <a:pPr algn="ctr"/>
                      <a:r>
                        <a:rPr lang="fa-IR" dirty="0" smtClean="0"/>
                        <a:t>میزان سزارین 10ماهه اول 90</a:t>
                      </a:r>
                      <a:endParaRPr lang="en-US" dirty="0"/>
                    </a:p>
                  </a:txBody>
                  <a:tcPr/>
                </a:tc>
                <a:tc>
                  <a:txBody>
                    <a:bodyPr/>
                    <a:lstStyle/>
                    <a:p>
                      <a:pPr algn="ctr"/>
                      <a:r>
                        <a:rPr lang="fa-IR" dirty="0" smtClean="0"/>
                        <a:t>میزان سزارین سال 89</a:t>
                      </a:r>
                      <a:endParaRPr lang="en-US" dirty="0"/>
                    </a:p>
                  </a:txBody>
                  <a:tcPr/>
                </a:tc>
                <a:tc>
                  <a:txBody>
                    <a:bodyPr/>
                    <a:lstStyle/>
                    <a:p>
                      <a:pPr algn="ctr"/>
                      <a:r>
                        <a:rPr lang="fa-IR" dirty="0" smtClean="0"/>
                        <a:t>میزان سزارین سال 88</a:t>
                      </a:r>
                      <a:endParaRPr lang="en-US" dirty="0"/>
                    </a:p>
                  </a:txBody>
                  <a:tcPr/>
                </a:tc>
                <a:tc>
                  <a:txBody>
                    <a:bodyPr/>
                    <a:lstStyle/>
                    <a:p>
                      <a:pPr algn="ctr"/>
                      <a:r>
                        <a:rPr lang="fa-IR" dirty="0" smtClean="0"/>
                        <a:t>میزان سزارین سال 87</a:t>
                      </a:r>
                      <a:endParaRPr lang="en-US" dirty="0"/>
                    </a:p>
                  </a:txBody>
                  <a:tcPr/>
                </a:tc>
                <a:tc>
                  <a:txBody>
                    <a:bodyPr/>
                    <a:lstStyle/>
                    <a:p>
                      <a:pPr algn="ctr"/>
                      <a:r>
                        <a:rPr lang="fa-IR" dirty="0" smtClean="0"/>
                        <a:t>میزان سزارین سال 86</a:t>
                      </a:r>
                      <a:endParaRPr lang="en-US" dirty="0"/>
                    </a:p>
                  </a:txBody>
                  <a:tcPr/>
                </a:tc>
              </a:tr>
              <a:tr h="370840">
                <a:tc>
                  <a:txBody>
                    <a:bodyPr/>
                    <a:lstStyle/>
                    <a:p>
                      <a:pPr algn="ctr"/>
                      <a:r>
                        <a:rPr lang="fa-IR" dirty="0" smtClean="0"/>
                        <a:t>29درصد</a:t>
                      </a:r>
                      <a:endParaRPr lang="en-US" dirty="0"/>
                    </a:p>
                  </a:txBody>
                  <a:tcPr/>
                </a:tc>
                <a:tc>
                  <a:txBody>
                    <a:bodyPr/>
                    <a:lstStyle/>
                    <a:p>
                      <a:pPr algn="ctr"/>
                      <a:r>
                        <a:rPr lang="fa-IR" dirty="0" smtClean="0"/>
                        <a:t>31درصد</a:t>
                      </a:r>
                      <a:endParaRPr lang="en-US" dirty="0"/>
                    </a:p>
                  </a:txBody>
                  <a:tcPr/>
                </a:tc>
                <a:tc>
                  <a:txBody>
                    <a:bodyPr/>
                    <a:lstStyle/>
                    <a:p>
                      <a:pPr algn="ctr"/>
                      <a:r>
                        <a:rPr lang="fa-IR" dirty="0" smtClean="0"/>
                        <a:t>35درصد</a:t>
                      </a:r>
                      <a:endParaRPr lang="en-US" dirty="0"/>
                    </a:p>
                  </a:txBody>
                  <a:tcPr/>
                </a:tc>
                <a:tc>
                  <a:txBody>
                    <a:bodyPr/>
                    <a:lstStyle/>
                    <a:p>
                      <a:pPr algn="ctr"/>
                      <a:r>
                        <a:rPr lang="fa-IR" dirty="0" smtClean="0"/>
                        <a:t>40درصد</a:t>
                      </a:r>
                      <a:endParaRPr lang="en-US" dirty="0"/>
                    </a:p>
                  </a:txBody>
                  <a:tcPr/>
                </a:tc>
                <a:tc>
                  <a:txBody>
                    <a:bodyPr/>
                    <a:lstStyle/>
                    <a:p>
                      <a:pPr algn="ctr"/>
                      <a:r>
                        <a:rPr lang="fa-IR" dirty="0" smtClean="0"/>
                        <a:t>39درصد</a:t>
                      </a:r>
                      <a:endParaRPr lang="en-US" dirty="0"/>
                    </a:p>
                  </a:txBody>
                  <a:tcPr/>
                </a:tc>
              </a:tr>
            </a:tbl>
          </a:graphicData>
        </a:graphic>
      </p:graphicFrame>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381000" y="838200"/>
          <a:ext cx="8305800" cy="6019800"/>
        </p:xfrm>
        <a:graphic>
          <a:graphicData uri="http://schemas.openxmlformats.org/presentationml/2006/ole">
            <p:oleObj spid="_x0000_s2050" name="Chart" r:id="rId3" imgW="6096000" imgH="4067243" progId="MSGraph.Chart.8">
              <p:embed followColorScheme="full"/>
            </p:oleObj>
          </a:graphicData>
        </a:graphic>
      </p:graphicFrame>
      <p:sp>
        <p:nvSpPr>
          <p:cNvPr id="3075" name="Text Box 3"/>
          <p:cNvSpPr txBox="1">
            <a:spLocks noChangeArrowheads="1"/>
          </p:cNvSpPr>
          <p:nvPr/>
        </p:nvSpPr>
        <p:spPr bwMode="auto">
          <a:xfrm>
            <a:off x="0" y="609600"/>
            <a:ext cx="2057400" cy="396875"/>
          </a:xfrm>
          <a:prstGeom prst="rect">
            <a:avLst/>
          </a:prstGeom>
          <a:noFill/>
          <a:ln w="9525">
            <a:noFill/>
            <a:miter lim="800000"/>
            <a:headEnd/>
            <a:tailEnd/>
          </a:ln>
        </p:spPr>
        <p:txBody>
          <a:bodyPr>
            <a:spAutoFit/>
          </a:bodyPr>
          <a:lstStyle/>
          <a:p>
            <a:pPr algn="r" rtl="1">
              <a:spcBef>
                <a:spcPct val="50000"/>
              </a:spcBef>
            </a:pPr>
            <a:r>
              <a:rPr lang="fa-IR" sz="2000" b="1">
                <a:latin typeface="Times New Roman" pitchFamily="18" charset="0"/>
                <a:cs typeface="Times New Roman" pitchFamily="18" charset="0"/>
              </a:rPr>
              <a:t>ميزان سزارين (%)</a:t>
            </a:r>
            <a:endParaRPr lang="en-US" sz="2000" b="1">
              <a:latin typeface="Times New Roman" pitchFamily="18" charset="0"/>
              <a:cs typeface="Times New Roman" pitchFamily="18" charset="0"/>
            </a:endParaRPr>
          </a:p>
        </p:txBody>
      </p:sp>
      <p:sp>
        <p:nvSpPr>
          <p:cNvPr id="3076" name="Text Box 4"/>
          <p:cNvSpPr txBox="1">
            <a:spLocks noChangeArrowheads="1"/>
          </p:cNvSpPr>
          <p:nvPr/>
        </p:nvSpPr>
        <p:spPr bwMode="auto">
          <a:xfrm>
            <a:off x="8305800" y="5486400"/>
            <a:ext cx="609600" cy="457200"/>
          </a:xfrm>
          <a:prstGeom prst="rect">
            <a:avLst/>
          </a:prstGeom>
          <a:noFill/>
          <a:ln w="9525">
            <a:noFill/>
            <a:miter lim="800000"/>
            <a:headEnd/>
            <a:tailEnd/>
          </a:ln>
        </p:spPr>
        <p:txBody>
          <a:bodyPr>
            <a:spAutoFit/>
          </a:bodyPr>
          <a:lstStyle/>
          <a:p>
            <a:pPr algn="r" rtl="1">
              <a:spcBef>
                <a:spcPct val="50000"/>
              </a:spcBef>
            </a:pPr>
            <a:r>
              <a:rPr lang="fa-IR" sz="2400" b="1">
                <a:latin typeface="Times New Roman" pitchFamily="18" charset="0"/>
                <a:cs typeface="Times New Roman" pitchFamily="18" charset="0"/>
              </a:rPr>
              <a:t>سال </a:t>
            </a:r>
            <a:endParaRPr lang="en-US" sz="2400" b="1">
              <a:latin typeface="Times New Roman" pitchFamily="18" charset="0"/>
              <a:cs typeface="Times New Roman" pitchFamily="18" charset="0"/>
            </a:endParaRPr>
          </a:p>
        </p:txBody>
      </p:sp>
      <p:sp>
        <p:nvSpPr>
          <p:cNvPr id="3077" name="Text Box 5"/>
          <p:cNvSpPr txBox="1">
            <a:spLocks noChangeArrowheads="1"/>
          </p:cNvSpPr>
          <p:nvPr/>
        </p:nvSpPr>
        <p:spPr bwMode="auto">
          <a:xfrm>
            <a:off x="1447800" y="304800"/>
            <a:ext cx="6019800" cy="549275"/>
          </a:xfrm>
          <a:prstGeom prst="rect">
            <a:avLst/>
          </a:prstGeom>
          <a:noFill/>
          <a:ln w="9525">
            <a:noFill/>
            <a:miter lim="800000"/>
            <a:headEnd/>
            <a:tailEnd/>
          </a:ln>
        </p:spPr>
        <p:txBody>
          <a:bodyPr>
            <a:spAutoFit/>
          </a:bodyPr>
          <a:lstStyle/>
          <a:p>
            <a:pPr algn="ctr">
              <a:spcBef>
                <a:spcPct val="50000"/>
              </a:spcBef>
            </a:pPr>
            <a:r>
              <a:rPr lang="fa-IR" sz="3000" b="1">
                <a:latin typeface="Times New Roman" pitchFamily="18" charset="0"/>
                <a:cs typeface="Times New Roman" pitchFamily="18" charset="0"/>
              </a:rPr>
              <a:t>ميزان سزارين در ايران </a:t>
            </a:r>
            <a:endParaRPr lang="en-US" sz="3000" b="1">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500" fill="hold"/>
                                        <p:tgtEl>
                                          <p:spTgt spid="3077"/>
                                        </p:tgtEl>
                                        <p:attrNameLst>
                                          <p:attrName>ppt_x</p:attrName>
                                        </p:attrNameLst>
                                      </p:cBhvr>
                                      <p:tavLst>
                                        <p:tav tm="0">
                                          <p:val>
                                            <p:strVal val="#ppt_x"/>
                                          </p:val>
                                        </p:tav>
                                        <p:tav tm="100000">
                                          <p:val>
                                            <p:strVal val="#ppt_x"/>
                                          </p:val>
                                        </p:tav>
                                      </p:tavLst>
                                    </p:anim>
                                    <p:anim calcmode="lin" valueType="num">
                                      <p:cBhvr additive="base">
                                        <p:cTn id="8" dur="500" fill="hold"/>
                                        <p:tgtEl>
                                          <p:spTgt spid="307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dissolve">
                                      <p:cBhvr>
                                        <p:cTn id="13" dur="500"/>
                                        <p:tgtEl>
                                          <p:spTgt spid="307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dissolve">
                                      <p:cBhvr>
                                        <p:cTn id="18" dur="500"/>
                                        <p:tgtEl>
                                          <p:spTgt spid="307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randombar(horizontal)">
                                      <p:cBhvr>
                                        <p:cTn id="2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074" grpId="0"/>
      <p:bldP spid="3075" grpId="0" autoUpdateAnimBg="0"/>
      <p:bldP spid="3076" grpId="0" autoUpdateAnimBg="0"/>
      <p:bldP spid="307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2428860" y="0"/>
          <a:ext cx="6096000" cy="3627438"/>
        </p:xfrm>
        <a:graphic>
          <a:graphicData uri="http://schemas.openxmlformats.org/presentationml/2006/ole">
            <p:oleObj spid="_x0000_s3074" name="Chart" r:id="rId3" imgW="6096000" imgH="4067243" progId="MSGraph.Chart.8">
              <p:embed followColorScheme="full"/>
            </p:oleObj>
          </a:graphicData>
        </a:graphic>
      </p:graphicFrame>
      <p:sp>
        <p:nvSpPr>
          <p:cNvPr id="6147" name="Text Box 3"/>
          <p:cNvSpPr txBox="1">
            <a:spLocks noChangeArrowheads="1"/>
          </p:cNvSpPr>
          <p:nvPr/>
        </p:nvSpPr>
        <p:spPr bwMode="auto">
          <a:xfrm>
            <a:off x="228600" y="228600"/>
            <a:ext cx="2362200" cy="1004888"/>
          </a:xfrm>
          <a:prstGeom prst="rect">
            <a:avLst/>
          </a:prstGeom>
          <a:noFill/>
          <a:ln w="9525">
            <a:noFill/>
            <a:miter lim="800000"/>
            <a:headEnd/>
            <a:tailEnd/>
          </a:ln>
        </p:spPr>
        <p:txBody>
          <a:bodyPr>
            <a:spAutoFit/>
          </a:bodyPr>
          <a:lstStyle/>
          <a:p>
            <a:pPr algn="ctr" rtl="1">
              <a:spcBef>
                <a:spcPct val="50000"/>
              </a:spcBef>
            </a:pPr>
            <a:r>
              <a:rPr lang="fa-IR" sz="2400" b="1">
                <a:latin typeface="Times New Roman" pitchFamily="18" charset="0"/>
                <a:cs typeface="Times New Roman" pitchFamily="18" charset="0"/>
              </a:rPr>
              <a:t>ميزان سزارين</a:t>
            </a:r>
          </a:p>
          <a:p>
            <a:pPr algn="ctr" rtl="1">
              <a:spcBef>
                <a:spcPct val="50000"/>
              </a:spcBef>
            </a:pPr>
            <a:r>
              <a:rPr lang="fa-IR" sz="2400" b="1">
                <a:latin typeface="Times New Roman" pitchFamily="18" charset="0"/>
                <a:cs typeface="Times New Roman" pitchFamily="18" charset="0"/>
              </a:rPr>
              <a:t> در آمريكا </a:t>
            </a:r>
            <a:endParaRPr lang="en-US" sz="2400" b="1">
              <a:latin typeface="Times New Roman" pitchFamily="18" charset="0"/>
              <a:cs typeface="Times New Roman" pitchFamily="18" charset="0"/>
            </a:endParaRPr>
          </a:p>
        </p:txBody>
      </p:sp>
      <p:graphicFrame>
        <p:nvGraphicFramePr>
          <p:cNvPr id="6148" name="Object 4"/>
          <p:cNvGraphicFramePr>
            <a:graphicFrameLocks noChangeAspect="1"/>
          </p:cNvGraphicFramePr>
          <p:nvPr/>
        </p:nvGraphicFramePr>
        <p:xfrm>
          <a:off x="2590800" y="3589338"/>
          <a:ext cx="5867400" cy="3257550"/>
        </p:xfrm>
        <a:graphic>
          <a:graphicData uri="http://schemas.openxmlformats.org/presentationml/2006/ole">
            <p:oleObj spid="_x0000_s3075" name="Chart" r:id="rId4" imgW="6096000" imgH="4067243" progId="MSGraph.Chart.8">
              <p:embed followColorScheme="full"/>
            </p:oleObj>
          </a:graphicData>
        </a:graphic>
      </p:graphicFrame>
      <p:sp>
        <p:nvSpPr>
          <p:cNvPr id="6149" name="Text Box 5"/>
          <p:cNvSpPr txBox="1">
            <a:spLocks noChangeArrowheads="1"/>
          </p:cNvSpPr>
          <p:nvPr/>
        </p:nvSpPr>
        <p:spPr bwMode="auto">
          <a:xfrm>
            <a:off x="228600" y="3641725"/>
            <a:ext cx="2438400" cy="1004888"/>
          </a:xfrm>
          <a:prstGeom prst="rect">
            <a:avLst/>
          </a:prstGeom>
          <a:noFill/>
          <a:ln w="9525">
            <a:noFill/>
            <a:miter lim="800000"/>
            <a:headEnd/>
            <a:tailEnd/>
          </a:ln>
        </p:spPr>
        <p:txBody>
          <a:bodyPr>
            <a:spAutoFit/>
          </a:bodyPr>
          <a:lstStyle/>
          <a:p>
            <a:pPr algn="ctr">
              <a:spcBef>
                <a:spcPct val="50000"/>
              </a:spcBef>
            </a:pPr>
            <a:r>
              <a:rPr lang="fa-IR" sz="2400" b="1">
                <a:latin typeface="Times New Roman" pitchFamily="18" charset="0"/>
                <a:cs typeface="Times New Roman" pitchFamily="18" charset="0"/>
              </a:rPr>
              <a:t>ميزان سزارين </a:t>
            </a:r>
          </a:p>
          <a:p>
            <a:pPr algn="ctr">
              <a:spcBef>
                <a:spcPct val="50000"/>
              </a:spcBef>
            </a:pPr>
            <a:r>
              <a:rPr lang="fa-IR" sz="2400" b="1">
                <a:latin typeface="Times New Roman" pitchFamily="18" charset="0"/>
                <a:cs typeface="Times New Roman" pitchFamily="18" charset="0"/>
              </a:rPr>
              <a:t>در ايران </a:t>
            </a:r>
            <a:endParaRPr lang="en-US" sz="2400" b="1">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0-#ppt_w/2"/>
                                          </p:val>
                                        </p:tav>
                                        <p:tav tm="100000">
                                          <p:val>
                                            <p:strVal val="#ppt_x"/>
                                          </p:val>
                                        </p:tav>
                                      </p:tavLst>
                                    </p:anim>
                                    <p:anim calcmode="lin" valueType="num">
                                      <p:cBhvr additive="base">
                                        <p:cTn id="8" dur="500" fill="hold"/>
                                        <p:tgtEl>
                                          <p:spTgt spid="61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box(out)">
                                      <p:cBhvr>
                                        <p:cTn id="13" dur="500"/>
                                        <p:tgtEl>
                                          <p:spTgt spid="614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149"/>
                                        </p:tgtEl>
                                        <p:attrNameLst>
                                          <p:attrName>style.visibility</p:attrName>
                                        </p:attrNameLst>
                                      </p:cBhvr>
                                      <p:to>
                                        <p:strVal val="visible"/>
                                      </p:to>
                                    </p:set>
                                    <p:anim calcmode="lin" valueType="num">
                                      <p:cBhvr additive="base">
                                        <p:cTn id="18" dur="500" fill="hold"/>
                                        <p:tgtEl>
                                          <p:spTgt spid="6149"/>
                                        </p:tgtEl>
                                        <p:attrNameLst>
                                          <p:attrName>ppt_x</p:attrName>
                                        </p:attrNameLst>
                                      </p:cBhvr>
                                      <p:tavLst>
                                        <p:tav tm="0">
                                          <p:val>
                                            <p:strVal val="#ppt_x"/>
                                          </p:val>
                                        </p:tav>
                                        <p:tav tm="100000">
                                          <p:val>
                                            <p:strVal val="#ppt_x"/>
                                          </p:val>
                                        </p:tav>
                                      </p:tavLst>
                                    </p:anim>
                                    <p:anim calcmode="lin" valueType="num">
                                      <p:cBhvr additive="base">
                                        <p:cTn id="19"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6148"/>
                                        </p:tgtEl>
                                        <p:attrNameLst>
                                          <p:attrName>style.visibility</p:attrName>
                                        </p:attrNameLst>
                                      </p:cBhvr>
                                      <p:to>
                                        <p:strVal val="visible"/>
                                      </p:to>
                                    </p:set>
                                    <p:animEffect transition="in" filter="box(out)">
                                      <p:cBhvr>
                                        <p:cTn id="24"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146" grpId="0"/>
      <p:bldP spid="6147" grpId="0" autoUpdateAnimBg="0"/>
      <p:bldOleChart spid="6148" grpId="0"/>
      <p:bldP spid="614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2"/>
          <p:cNvPicPr>
            <a:picLocks noChangeAspect="1" noChangeArrowheads="1"/>
          </p:cNvPicPr>
          <p:nvPr/>
        </p:nvPicPr>
        <p:blipFill>
          <a:blip r:embed="rId2">
            <a:clrChange>
              <a:clrFrom>
                <a:srgbClr val="FFFFFF"/>
              </a:clrFrom>
              <a:clrTo>
                <a:srgbClr val="FFFFFF">
                  <a:alpha val="0"/>
                </a:srgbClr>
              </a:clrTo>
            </a:clrChange>
            <a:lum bright="-54000" contrast="18000"/>
          </a:blip>
          <a:srcRect/>
          <a:stretch>
            <a:fillRect/>
          </a:stretch>
        </p:blipFill>
        <p:spPr bwMode="auto">
          <a:xfrm>
            <a:off x="0" y="0"/>
            <a:ext cx="4268788" cy="6858000"/>
          </a:xfrm>
          <a:prstGeom prst="rect">
            <a:avLst/>
          </a:prstGeom>
          <a:noFill/>
          <a:ln w="9525">
            <a:noFill/>
            <a:miter lim="800000"/>
            <a:headEnd/>
            <a:tailEnd/>
          </a:ln>
        </p:spPr>
      </p:pic>
      <p:sp>
        <p:nvSpPr>
          <p:cNvPr id="10243" name="Text Box 3"/>
          <p:cNvSpPr txBox="1">
            <a:spLocks noChangeArrowheads="1"/>
          </p:cNvSpPr>
          <p:nvPr/>
        </p:nvSpPr>
        <p:spPr bwMode="auto">
          <a:xfrm>
            <a:off x="838200" y="1931988"/>
            <a:ext cx="7467600" cy="3021012"/>
          </a:xfrm>
          <a:prstGeom prst="rect">
            <a:avLst/>
          </a:prstGeom>
          <a:noFill/>
          <a:ln w="9525">
            <a:noFill/>
            <a:miter lim="800000"/>
            <a:headEnd/>
            <a:tailEnd/>
          </a:ln>
        </p:spPr>
        <p:txBody>
          <a:bodyPr>
            <a:spAutoFit/>
          </a:bodyPr>
          <a:lstStyle/>
          <a:p>
            <a:pPr algn="ctr">
              <a:spcBef>
                <a:spcPct val="50000"/>
              </a:spcBef>
            </a:pPr>
            <a:r>
              <a:rPr lang="fa-IR" sz="4800" dirty="0">
                <a:latin typeface="Times New Roman" pitchFamily="18" charset="0"/>
                <a:cs typeface="Times New Roman" pitchFamily="18" charset="0"/>
              </a:rPr>
              <a:t>تصوير مثبت زنان از زايمان طبيعی</a:t>
            </a:r>
          </a:p>
          <a:p>
            <a:pPr algn="ctr">
              <a:spcBef>
                <a:spcPct val="50000"/>
              </a:spcBef>
            </a:pPr>
            <a:r>
              <a:rPr lang="fa-IR" sz="4800" dirty="0">
                <a:latin typeface="Times New Roman" pitchFamily="18" charset="0"/>
                <a:cs typeface="Times New Roman" pitchFamily="18" charset="0"/>
              </a:rPr>
              <a:t> منجر به كاهش قابل ملاحظه ای </a:t>
            </a:r>
          </a:p>
          <a:p>
            <a:pPr algn="ctr">
              <a:spcBef>
                <a:spcPct val="50000"/>
              </a:spcBef>
            </a:pPr>
            <a:r>
              <a:rPr lang="fa-IR" sz="4800" dirty="0">
                <a:latin typeface="Times New Roman" pitchFamily="18" charset="0"/>
                <a:cs typeface="Times New Roman" pitchFamily="18" charset="0"/>
              </a:rPr>
              <a:t>در ميزان سزارين مي شود </a:t>
            </a:r>
            <a:r>
              <a:rPr lang="fa-IR" sz="4800" dirty="0">
                <a:solidFill>
                  <a:schemeClr val="bg1"/>
                </a:solidFill>
                <a:latin typeface="Times New Roman" pitchFamily="18" charset="0"/>
                <a:cs typeface="Times New Roman" pitchFamily="18" charset="0"/>
              </a:rPr>
              <a:t>. </a:t>
            </a:r>
            <a:endParaRPr lang="en-US" sz="4800" dirty="0">
              <a:solidFill>
                <a:schemeClr val="bg1"/>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762000"/>
            <a:ext cx="9144000" cy="7620000"/>
          </a:xfrm>
        </p:spPr>
        <p:txBody>
          <a:bodyPr/>
          <a:lstStyle/>
          <a:p>
            <a:pPr algn="r" eaLnBrk="1" hangingPunct="1">
              <a:lnSpc>
                <a:spcPct val="80000"/>
              </a:lnSpc>
            </a:pPr>
            <a:r>
              <a:rPr lang="ar-SA" altLang="en-US" sz="4200" b="1" smtClean="0">
                <a:solidFill>
                  <a:schemeClr val="hlink"/>
                </a:solidFill>
                <a:cs typeface="Nazanin" pitchFamily="2" charset="-78"/>
              </a:rPr>
              <a:t>                        </a:t>
            </a:r>
            <a:r>
              <a:rPr lang="ar-SA" altLang="en-US" sz="4200" b="1" smtClean="0">
                <a:solidFill>
                  <a:srgbClr val="FF0000"/>
                </a:solidFill>
                <a:cs typeface="Nazanin" pitchFamily="2" charset="-78"/>
              </a:rPr>
              <a:t>اعجـاز زايمــان</a:t>
            </a:r>
            <a:r>
              <a:rPr lang="ar-SA" altLang="en-US" sz="4200" b="1" smtClean="0">
                <a:solidFill>
                  <a:schemeClr val="hlink"/>
                </a:solidFill>
                <a:cs typeface="Nazanin" pitchFamily="2" charset="-78"/>
              </a:rPr>
              <a:t/>
            </a:r>
            <a:br>
              <a:rPr lang="ar-SA" altLang="en-US" sz="4200" b="1" smtClean="0">
                <a:solidFill>
                  <a:schemeClr val="hlink"/>
                </a:solidFill>
                <a:cs typeface="Nazanin" pitchFamily="2" charset="-78"/>
              </a:rPr>
            </a:br>
            <a:r>
              <a:rPr lang="ar-SA" altLang="en-US" sz="4200" b="1" smtClean="0">
                <a:solidFill>
                  <a:schemeClr val="hlink"/>
                </a:solidFill>
                <a:cs typeface="Nazanin" pitchFamily="2" charset="-78"/>
              </a:rPr>
              <a:t/>
            </a:r>
            <a:br>
              <a:rPr lang="ar-SA" altLang="en-US" sz="4200" b="1" smtClean="0">
                <a:solidFill>
                  <a:schemeClr val="hlink"/>
                </a:solidFill>
                <a:cs typeface="Nazanin" pitchFamily="2" charset="-78"/>
              </a:rPr>
            </a:br>
            <a:r>
              <a:rPr lang="ar-SA" altLang="en-US" sz="4200" b="1" smtClean="0">
                <a:solidFill>
                  <a:schemeClr val="hlink"/>
                </a:solidFill>
                <a:cs typeface="Nazanin" pitchFamily="2" charset="-78"/>
              </a:rPr>
              <a:t>  </a:t>
            </a:r>
            <a:r>
              <a:rPr lang="ar-SA" altLang="en-US" sz="4200" b="1" smtClean="0">
                <a:cs typeface="Nazanin" pitchFamily="2" charset="-78"/>
              </a:rPr>
              <a:t> بچه هــــا را به وجــود مي آورد.</a:t>
            </a:r>
            <a:br>
              <a:rPr lang="ar-SA" altLang="en-US" sz="4200" b="1" smtClean="0">
                <a:cs typeface="Nazanin" pitchFamily="2" charset="-78"/>
              </a:rPr>
            </a:br>
            <a:r>
              <a:rPr lang="en-US" altLang="en-US" sz="4200" b="1" smtClean="0">
                <a:cs typeface="Nazanin" pitchFamily="2" charset="-78"/>
              </a:rPr>
              <a:t/>
            </a:r>
            <a:br>
              <a:rPr lang="en-US" altLang="en-US" sz="4200" b="1" smtClean="0">
                <a:cs typeface="Nazanin" pitchFamily="2" charset="-78"/>
              </a:rPr>
            </a:br>
            <a:r>
              <a:rPr lang="ar-SA" altLang="en-US" sz="4200" b="1" smtClean="0">
                <a:cs typeface="Nazanin" pitchFamily="2" charset="-78"/>
              </a:rPr>
              <a:t/>
            </a:r>
            <a:br>
              <a:rPr lang="ar-SA" altLang="en-US" sz="4200" b="1" smtClean="0">
                <a:cs typeface="Nazanin" pitchFamily="2" charset="-78"/>
              </a:rPr>
            </a:br>
            <a:r>
              <a:rPr lang="ar-SA" altLang="en-US" sz="4200" b="1" smtClean="0">
                <a:cs typeface="Nazanin" pitchFamily="2" charset="-78"/>
              </a:rPr>
              <a:t/>
            </a:r>
            <a:br>
              <a:rPr lang="ar-SA" altLang="en-US" sz="4200" b="1" smtClean="0">
                <a:cs typeface="Nazanin" pitchFamily="2" charset="-78"/>
              </a:rPr>
            </a:br>
            <a:r>
              <a:rPr lang="ar-SA" altLang="en-US" sz="4200" b="1" smtClean="0">
                <a:cs typeface="Nazanin" pitchFamily="2" charset="-78"/>
              </a:rPr>
              <a:t>  زنان را به مادر تبديل مي كند.</a:t>
            </a:r>
            <a:br>
              <a:rPr lang="ar-SA" altLang="en-US" sz="4200" b="1" smtClean="0">
                <a:cs typeface="Nazanin" pitchFamily="2" charset="-78"/>
              </a:rPr>
            </a:br>
            <a:r>
              <a:rPr lang="ar-SA" altLang="en-US" sz="4200" b="1" smtClean="0">
                <a:cs typeface="Nazanin" pitchFamily="2" charset="-78"/>
              </a:rPr>
              <a:t/>
            </a:r>
            <a:br>
              <a:rPr lang="ar-SA" altLang="en-US" sz="4200" b="1" smtClean="0">
                <a:cs typeface="Nazanin" pitchFamily="2" charset="-78"/>
              </a:rPr>
            </a:br>
            <a:r>
              <a:rPr lang="ar-SA" altLang="en-US" sz="4200" b="1" smtClean="0">
                <a:cs typeface="Nazanin" pitchFamily="2" charset="-78"/>
              </a:rPr>
              <a:t/>
            </a:r>
            <a:br>
              <a:rPr lang="ar-SA" altLang="en-US" sz="4200" b="1" smtClean="0">
                <a:cs typeface="Nazanin" pitchFamily="2" charset="-78"/>
              </a:rPr>
            </a:br>
            <a:r>
              <a:rPr lang="ar-SA" altLang="en-US" sz="4200" b="1" smtClean="0">
                <a:cs typeface="Nazanin" pitchFamily="2" charset="-78"/>
              </a:rPr>
              <a:t/>
            </a:r>
            <a:br>
              <a:rPr lang="ar-SA" altLang="en-US" sz="4200" b="1" smtClean="0">
                <a:cs typeface="Nazanin" pitchFamily="2" charset="-78"/>
              </a:rPr>
            </a:br>
            <a:r>
              <a:rPr lang="ar-SA" altLang="en-US" sz="4200" b="1" smtClean="0">
                <a:cs typeface="Nazanin" pitchFamily="2" charset="-78"/>
              </a:rPr>
              <a:t>  و افـراد را به خانواده تبديل ميكند.</a:t>
            </a:r>
            <a:endParaRPr lang="en-US" altLang="en-US" sz="4200" b="1" smtClean="0">
              <a:cs typeface="Nazanin" pitchFamily="2" charset="-78"/>
            </a:endParaRPr>
          </a:p>
        </p:txBody>
      </p:sp>
      <p:pic>
        <p:nvPicPr>
          <p:cNvPr id="22531" name="Picture 3" descr="pageimg5"/>
          <p:cNvPicPr>
            <a:picLocks noChangeAspect="1" noChangeArrowheads="1"/>
          </p:cNvPicPr>
          <p:nvPr/>
        </p:nvPicPr>
        <p:blipFill>
          <a:blip r:embed="rId2">
            <a:lum bright="-18000"/>
          </a:blip>
          <a:srcRect/>
          <a:stretch>
            <a:fillRect/>
          </a:stretch>
        </p:blipFill>
        <p:spPr bwMode="auto">
          <a:xfrm>
            <a:off x="228600" y="4572000"/>
            <a:ext cx="2540000" cy="2057400"/>
          </a:xfrm>
          <a:prstGeom prst="rect">
            <a:avLst/>
          </a:prstGeom>
          <a:noFill/>
          <a:ln w="9525">
            <a:noFill/>
            <a:miter lim="800000"/>
            <a:headEnd/>
            <a:tailEnd/>
          </a:ln>
        </p:spPr>
      </p:pic>
      <p:pic>
        <p:nvPicPr>
          <p:cNvPr id="22532" name="Picture 4" descr="johna"/>
          <p:cNvPicPr>
            <a:picLocks noChangeAspect="1" noChangeArrowheads="1"/>
          </p:cNvPicPr>
          <p:nvPr/>
        </p:nvPicPr>
        <p:blipFill>
          <a:blip r:embed="rId3">
            <a:lum bright="-12000"/>
          </a:blip>
          <a:srcRect/>
          <a:stretch>
            <a:fillRect/>
          </a:stretch>
        </p:blipFill>
        <p:spPr bwMode="auto">
          <a:xfrm>
            <a:off x="685800" y="2590800"/>
            <a:ext cx="2087563" cy="1828800"/>
          </a:xfrm>
          <a:prstGeom prst="rect">
            <a:avLst/>
          </a:prstGeom>
          <a:noFill/>
          <a:ln w="9525">
            <a:noFill/>
            <a:miter lim="800000"/>
            <a:headEnd/>
            <a:tailEnd/>
          </a:ln>
        </p:spPr>
      </p:pic>
      <p:pic>
        <p:nvPicPr>
          <p:cNvPr id="22533" name="Picture 5" descr="forest"/>
          <p:cNvPicPr>
            <a:picLocks noChangeAspect="1" noChangeArrowheads="1"/>
          </p:cNvPicPr>
          <p:nvPr/>
        </p:nvPicPr>
        <p:blipFill>
          <a:blip r:embed="rId4">
            <a:lum bright="-12000"/>
          </a:blip>
          <a:srcRect/>
          <a:stretch>
            <a:fillRect/>
          </a:stretch>
        </p:blipFill>
        <p:spPr bwMode="auto">
          <a:xfrm>
            <a:off x="990600" y="1066800"/>
            <a:ext cx="1543050" cy="13938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57224" y="285728"/>
            <a:ext cx="7175351" cy="1371600"/>
          </a:xfrm>
        </p:spPr>
        <p:txBody>
          <a:bodyPr/>
          <a:lstStyle/>
          <a:p>
            <a:pPr algn="ctr" eaLnBrk="1" fontAlgn="auto" hangingPunct="1">
              <a:spcAft>
                <a:spcPts val="0"/>
              </a:spcAft>
              <a:buClr>
                <a:schemeClr val="accent6">
                  <a:lumMod val="75000"/>
                </a:schemeClr>
              </a:buClr>
              <a:defRPr/>
            </a:pPr>
            <a:r>
              <a:rPr lang="fa-IR" dirty="0" smtClean="0"/>
              <a:t>چرا سزارین ؟</a:t>
            </a:r>
            <a:endParaRPr lang="en-US" dirty="0" smtClean="0"/>
          </a:p>
        </p:txBody>
      </p:sp>
      <p:sp>
        <p:nvSpPr>
          <p:cNvPr id="4" name="Subtitle 3"/>
          <p:cNvSpPr>
            <a:spLocks noGrp="1"/>
          </p:cNvSpPr>
          <p:nvPr>
            <p:ph type="subTitle" idx="1"/>
          </p:nvPr>
        </p:nvSpPr>
        <p:spPr>
          <a:xfrm>
            <a:off x="1571604" y="2071678"/>
            <a:ext cx="5643602" cy="3962416"/>
          </a:xfrm>
        </p:spPr>
        <p:txBody>
          <a:bodyPr>
            <a:normAutofit fontScale="85000" lnSpcReduction="20000"/>
          </a:bodyPr>
          <a:lstStyle/>
          <a:p>
            <a:pPr algn="r" rtl="1">
              <a:buFont typeface="Courier New" pitchFamily="49" charset="0"/>
              <a:buChar char="o"/>
              <a:defRPr/>
            </a:pPr>
            <a:r>
              <a:rPr lang="fa-IR" dirty="0" smtClean="0">
                <a:solidFill>
                  <a:srgbClr val="FFC000"/>
                </a:solidFill>
              </a:rPr>
              <a:t>تمایل به استفاده از تکنولژی روز در انجام زایمان</a:t>
            </a:r>
          </a:p>
          <a:p>
            <a:pPr algn="r" rtl="1">
              <a:buFont typeface="Courier New" pitchFamily="49" charset="0"/>
              <a:buChar char="o"/>
              <a:defRPr/>
            </a:pPr>
            <a:r>
              <a:rPr lang="fa-IR" dirty="0" smtClean="0">
                <a:solidFill>
                  <a:srgbClr val="FFC000"/>
                </a:solidFill>
              </a:rPr>
              <a:t>ترس از شکایت بیماران</a:t>
            </a:r>
          </a:p>
          <a:p>
            <a:pPr algn="r" rtl="1">
              <a:buFont typeface="Courier New" pitchFamily="49" charset="0"/>
              <a:buChar char="o"/>
              <a:defRPr/>
            </a:pPr>
            <a:r>
              <a:rPr lang="fa-IR" dirty="0" smtClean="0">
                <a:solidFill>
                  <a:srgbClr val="FFC000"/>
                </a:solidFill>
              </a:rPr>
              <a:t>عدم حمایتهای قانونی شفاف از جراح</a:t>
            </a:r>
          </a:p>
          <a:p>
            <a:pPr algn="r" rtl="1">
              <a:buFont typeface="Courier New" pitchFamily="49" charset="0"/>
              <a:buChar char="o"/>
              <a:defRPr/>
            </a:pPr>
            <a:r>
              <a:rPr lang="fa-IR" dirty="0" smtClean="0">
                <a:solidFill>
                  <a:srgbClr val="FFC000"/>
                </a:solidFill>
              </a:rPr>
              <a:t>محرکهای مالی مانند تعرفه بیشتر واسترس کمتر</a:t>
            </a:r>
          </a:p>
          <a:p>
            <a:pPr algn="r" rtl="1">
              <a:buFont typeface="Courier New" pitchFamily="49" charset="0"/>
              <a:buChar char="o"/>
              <a:defRPr/>
            </a:pPr>
            <a:r>
              <a:rPr lang="fa-IR" dirty="0" smtClean="0">
                <a:solidFill>
                  <a:srgbClr val="FFC000"/>
                </a:solidFill>
              </a:rPr>
              <a:t>صرف زمان بسیارکمتر برای سزارین</a:t>
            </a:r>
          </a:p>
          <a:p>
            <a:pPr algn="r" rtl="1">
              <a:buFont typeface="Courier New" pitchFamily="49" charset="0"/>
              <a:buChar char="o"/>
              <a:defRPr/>
            </a:pPr>
            <a:r>
              <a:rPr lang="fa-IR" dirty="0" smtClean="0">
                <a:solidFill>
                  <a:srgbClr val="FFC000"/>
                </a:solidFill>
              </a:rPr>
              <a:t>تحت کنترل بودن شرایط برای جراح در سزارین</a:t>
            </a:r>
          </a:p>
          <a:p>
            <a:pPr algn="r" rtl="1">
              <a:buFont typeface="Courier New" pitchFamily="49" charset="0"/>
              <a:buChar char="o"/>
              <a:defRPr/>
            </a:pPr>
            <a:r>
              <a:rPr lang="fa-IR" dirty="0" smtClean="0">
                <a:solidFill>
                  <a:srgbClr val="FFC000"/>
                </a:solidFill>
              </a:rPr>
              <a:t>سیستم آموزش پزشکی ونگرش پاتولژیک نسبت به زایمان طبیعی در دانشگاهها</a:t>
            </a:r>
          </a:p>
          <a:p>
            <a:pPr algn="r" rtl="1">
              <a:buFont typeface="Courier New" pitchFamily="49" charset="0"/>
              <a:buChar char="o"/>
              <a:defRPr/>
            </a:pPr>
            <a:r>
              <a:rPr lang="fa-IR" dirty="0" smtClean="0">
                <a:solidFill>
                  <a:srgbClr val="FFC000"/>
                </a:solidFill>
              </a:rPr>
              <a:t>عدم آموزش وتاکید بر زایمان ایمن در زمان دانشجویی ودستیاری ونبود آن در کوریکولوم آموزشی دستیاران جراحی زنان و دانشجویان مامایی</a:t>
            </a:r>
          </a:p>
        </p:txBody>
      </p:sp>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93289" y="304800"/>
            <a:ext cx="6512511" cy="1447800"/>
          </a:xfrm>
        </p:spPr>
        <p:txBody>
          <a:bodyPr/>
          <a:lstStyle/>
          <a:p>
            <a:pPr marL="320040" indent="-320040" algn="ctr" eaLnBrk="1" fontAlgn="auto" hangingPunct="1">
              <a:spcAft>
                <a:spcPts val="0"/>
              </a:spcAft>
              <a:buClr>
                <a:schemeClr val="accent6">
                  <a:lumMod val="75000"/>
                </a:schemeClr>
              </a:buClr>
              <a:defRPr/>
            </a:pPr>
            <a:r>
              <a:rPr lang="fa-IR" dirty="0" smtClean="0"/>
              <a:t>به روز نشدن زایمان طبیعی </a:t>
            </a:r>
            <a:endParaRPr lang="en-US" dirty="0" smtClean="0"/>
          </a:p>
        </p:txBody>
      </p:sp>
      <p:sp>
        <p:nvSpPr>
          <p:cNvPr id="3075" name="Rectangle 3"/>
          <p:cNvSpPr>
            <a:spLocks noGrp="1" noChangeArrowheads="1"/>
          </p:cNvSpPr>
          <p:nvPr>
            <p:ph idx="1"/>
          </p:nvPr>
        </p:nvSpPr>
        <p:spPr>
          <a:xfrm>
            <a:off x="1143000" y="1981200"/>
            <a:ext cx="6400800" cy="4495800"/>
          </a:xfrm>
          <a:prstGeom prst="rect">
            <a:avLst/>
          </a:prstGeom>
        </p:spPr>
        <p:txBody>
          <a:bodyPr rtlCol="0">
            <a:normAutofit/>
          </a:bodyPr>
          <a:lstStyle/>
          <a:p>
            <a:pPr indent="-182880" algn="r" rtl="1" eaLnBrk="1" fontAlgn="auto" hangingPunct="1">
              <a:lnSpc>
                <a:spcPct val="90000"/>
              </a:lnSpc>
              <a:buClr>
                <a:schemeClr val="accent6">
                  <a:lumMod val="75000"/>
                </a:schemeClr>
              </a:buClr>
              <a:defRPr/>
            </a:pPr>
            <a:r>
              <a:rPr lang="fa-IR" sz="2400" dirty="0" smtClean="0">
                <a:solidFill>
                  <a:schemeClr val="tx1">
                    <a:lumMod val="75000"/>
                    <a:lumOff val="25000"/>
                  </a:schemeClr>
                </a:solidFill>
              </a:rPr>
              <a:t>امروزه زایمان طبیعی در جهان خیلی تغییر کرده ولی در ایران اینطور نیست.</a:t>
            </a:r>
          </a:p>
          <a:p>
            <a:pPr indent="-182880" algn="r" rtl="1" eaLnBrk="1" fontAlgn="auto" hangingPunct="1">
              <a:lnSpc>
                <a:spcPct val="90000"/>
              </a:lnSpc>
              <a:buClr>
                <a:schemeClr val="accent6">
                  <a:lumMod val="75000"/>
                </a:schemeClr>
              </a:buClr>
              <a:defRPr/>
            </a:pPr>
            <a:r>
              <a:rPr lang="fa-IR" sz="2400" dirty="0" smtClean="0">
                <a:solidFill>
                  <a:schemeClr val="tx1">
                    <a:lumMod val="75000"/>
                    <a:lumOff val="25000"/>
                  </a:schemeClr>
                </a:solidFill>
              </a:rPr>
              <a:t>بیمار امروز با 50سال پیش فرق کرده ولی تکنو لژی زایمان طبیعی همان است.با همان دردهای وحشتناک .</a:t>
            </a:r>
          </a:p>
          <a:p>
            <a:pPr indent="-182880" algn="r" rtl="1" eaLnBrk="1" fontAlgn="auto" hangingPunct="1">
              <a:lnSpc>
                <a:spcPct val="90000"/>
              </a:lnSpc>
              <a:buClr>
                <a:schemeClr val="accent6">
                  <a:lumMod val="75000"/>
                </a:schemeClr>
              </a:buClr>
              <a:defRPr/>
            </a:pPr>
            <a:r>
              <a:rPr lang="fa-IR" sz="2400" dirty="0" smtClean="0">
                <a:solidFill>
                  <a:schemeClr val="tx1">
                    <a:lumMod val="75000"/>
                    <a:lumOff val="25000"/>
                  </a:schemeClr>
                </a:solidFill>
              </a:rPr>
              <a:t>فاکتور اصلی تفاوت بیمار با گذشته است که در دستور کار اصلی ما قرار ندارد.بی انصافی است اگر بگوییم جراح فقط با هدف درآمدزایی بیشتر سزارین میکند.</a:t>
            </a:r>
          </a:p>
          <a:p>
            <a:pPr indent="-182880" algn="r" rtl="1" eaLnBrk="1" fontAlgn="auto" hangingPunct="1">
              <a:lnSpc>
                <a:spcPct val="90000"/>
              </a:lnSpc>
              <a:buClr>
                <a:schemeClr val="accent6">
                  <a:lumMod val="75000"/>
                </a:schemeClr>
              </a:buClr>
              <a:defRPr/>
            </a:pPr>
            <a:r>
              <a:rPr lang="fa-IR" sz="2400" dirty="0" smtClean="0">
                <a:solidFill>
                  <a:schemeClr val="tx1">
                    <a:lumMod val="75000"/>
                    <a:lumOff val="25000"/>
                  </a:schemeClr>
                </a:solidFill>
              </a:rPr>
              <a:t>با وجود کمبود امکانات در بسیاری از مراکز زایمانی و نبودن پرسنل مجرب و کمبود تجهیزات ویژه ؛قابل پیش بینی بودن و تحت کنترل بودن بیشتر فرایند؛شاید اکثر جراحان سزارین را به زایمان طبیعی ترجیح دهند.</a:t>
            </a:r>
            <a:endParaRPr lang="en-US" sz="2400" dirty="0" smtClean="0">
              <a:solidFill>
                <a:schemeClr val="tx1">
                  <a:lumMod val="75000"/>
                  <a:lumOff val="25000"/>
                </a:schemeClr>
              </a:solidFill>
            </a:endParaRPr>
          </a:p>
        </p:txBody>
      </p:sp>
    </p:spTree>
  </p:cSld>
  <p:clrMapOvr>
    <a:masterClrMapping/>
  </p:clrMapOvr>
  <p:transition spd="slow">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445</TotalTime>
  <Words>1489</Words>
  <Application>Microsoft Office PowerPoint</Application>
  <PresentationFormat>On-screen Show (4:3)</PresentationFormat>
  <Paragraphs>181</Paragraphs>
  <Slides>34</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Apex</vt:lpstr>
      <vt:lpstr>Chart</vt:lpstr>
      <vt:lpstr>Slide 1</vt:lpstr>
      <vt:lpstr>Slide 2</vt:lpstr>
      <vt:lpstr>Slide 3</vt:lpstr>
      <vt:lpstr>Slide 4</vt:lpstr>
      <vt:lpstr>Slide 5</vt:lpstr>
      <vt:lpstr>Slide 6</vt:lpstr>
      <vt:lpstr>                        اعجـاز زايمــان     بچه هــــا را به وجــود مي آورد.      زنان را به مادر تبديل مي كند.      و افـراد را به خانواده تبديل ميكند.</vt:lpstr>
      <vt:lpstr>چرا سزارین ؟</vt:lpstr>
      <vt:lpstr>به روز نشدن زایمان طبیعی </vt:lpstr>
      <vt:lpstr>قضاوت یا شکایت</vt:lpstr>
      <vt:lpstr>رتبه ایران در جهان </vt:lpstr>
      <vt:lpstr>راه حل</vt:lpstr>
      <vt:lpstr>نتیجه:</vt:lpstr>
      <vt:lpstr>Slide 14</vt:lpstr>
      <vt:lpstr>Slide 15</vt:lpstr>
      <vt:lpstr>اقدامات انجام شده دربیمارستان معتضدی جهت دوستدارمادر شدن </vt:lpstr>
      <vt:lpstr>رعایت حریم خصوصی مادر واجازه حضور همسر </vt:lpstr>
      <vt:lpstr>برنامه ریزی برای کاهش مداخلات غیرضروری حین زایمان</vt:lpstr>
      <vt:lpstr>ادامه                        </vt:lpstr>
      <vt:lpstr>استفاده از روش کاهش بیدردی دارویی در 50درصد زایمانها</vt:lpstr>
      <vt:lpstr>استفاده از روشهای غیردارویی کاهش درد مانند زایمان درآب وماساژ</vt:lpstr>
      <vt:lpstr>برنامه ریزی برای کاهش سزارین در بارداریهای اول</vt:lpstr>
      <vt:lpstr>انجام زایمانها توسط ماما با نظارت متخصص زنان وزایمان</vt:lpstr>
      <vt:lpstr>برگزاری کلاسهای آمادگی زایمان برای مادران</vt:lpstr>
      <vt:lpstr>حضور همراه آموزش دیده در اتاق لیبر و زایمان</vt:lpstr>
      <vt:lpstr>انجام سزارین با اندیکاسیونهای علمی وبراساس سیر لیبر</vt:lpstr>
      <vt:lpstr>ادامه</vt:lpstr>
      <vt:lpstr>ادامه</vt:lpstr>
      <vt:lpstr>Slide 29</vt:lpstr>
      <vt:lpstr>Slide 30</vt:lpstr>
      <vt:lpstr>Slide 31</vt:lpstr>
      <vt:lpstr>Slide 32</vt:lpstr>
      <vt:lpstr>مقایسه ارزش ریالی سزارین وزایمان </vt:lpstr>
      <vt:lpstr>آمار مقایسه سزارین در سالهای اخیردر بیمارستان معتضدی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fari</dc:creator>
  <cp:lastModifiedBy>User</cp:lastModifiedBy>
  <cp:revision>67</cp:revision>
  <dcterms:created xsi:type="dcterms:W3CDTF">2012-02-03T17:59:22Z</dcterms:created>
  <dcterms:modified xsi:type="dcterms:W3CDTF">2016-03-07T04:46:56Z</dcterms:modified>
</cp:coreProperties>
</file>